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ls" ContentType="application/vnd.ms-exce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slides/slide44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diagrams/data1.xml" ContentType="application/vnd.openxmlformats-officedocument.drawingml.diagramData+xml"/>
  <Override PartName="/ppt/slides/slide45.xml" ContentType="application/vnd.openxmlformats-officedocument.presentationml.slide+xml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19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0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67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charts/chart8.xml" ContentType="application/vnd.openxmlformats-officedocument.drawingml.char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8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9.xml" ContentType="application/vnd.openxmlformats-officedocument.theme+xml"/>
  <Override PartName="/ppt/embeddings/oleObject1.bin" ContentType="application/vnd.openxmlformats-officedocument.oleObject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charts/chart1.xml" ContentType="application/vnd.openxmlformats-officedocument.drawingml.chart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  <p:sldMasterId id="2147483691" r:id="rId3"/>
    <p:sldMasterId id="2147483703" r:id="rId4"/>
    <p:sldMasterId id="2147483736" r:id="rId5"/>
    <p:sldMasterId id="2147483748" r:id="rId6"/>
    <p:sldMasterId id="2147483772" r:id="rId7"/>
    <p:sldMasterId id="2147483820" r:id="rId8"/>
    <p:sldMasterId id="2147483837" r:id="rId9"/>
    <p:sldMasterId id="2147483849" r:id="rId10"/>
    <p:sldMasterId id="2147483861" r:id="rId11"/>
    <p:sldMasterId id="2147483886" r:id="rId12"/>
    <p:sldMasterId id="2147483903" r:id="rId13"/>
    <p:sldMasterId id="2147483937" r:id="rId14"/>
    <p:sldMasterId id="2147483950" r:id="rId15"/>
    <p:sldMasterId id="2147483962" r:id="rId16"/>
    <p:sldMasterId id="2147483974" r:id="rId17"/>
    <p:sldMasterId id="2147483987" r:id="rId18"/>
  </p:sldMasterIdLst>
  <p:notesMasterIdLst>
    <p:notesMasterId r:id="rId69"/>
  </p:notesMasterIdLst>
  <p:sldIdLst>
    <p:sldId id="299" r:id="rId19"/>
    <p:sldId id="300" r:id="rId20"/>
    <p:sldId id="301" r:id="rId21"/>
    <p:sldId id="262" r:id="rId22"/>
    <p:sldId id="304" r:id="rId23"/>
    <p:sldId id="282" r:id="rId24"/>
    <p:sldId id="305" r:id="rId25"/>
    <p:sldId id="296" r:id="rId26"/>
    <p:sldId id="297" r:id="rId27"/>
    <p:sldId id="278" r:id="rId28"/>
    <p:sldId id="258" r:id="rId29"/>
    <p:sldId id="263" r:id="rId30"/>
    <p:sldId id="288" r:id="rId31"/>
    <p:sldId id="294" r:id="rId32"/>
    <p:sldId id="313" r:id="rId33"/>
    <p:sldId id="292" r:id="rId34"/>
    <p:sldId id="265" r:id="rId35"/>
    <p:sldId id="266" r:id="rId36"/>
    <p:sldId id="302" r:id="rId37"/>
    <p:sldId id="284" r:id="rId38"/>
    <p:sldId id="315" r:id="rId39"/>
    <p:sldId id="268" r:id="rId40"/>
    <p:sldId id="290" r:id="rId41"/>
    <p:sldId id="306" r:id="rId42"/>
    <p:sldId id="307" r:id="rId43"/>
    <p:sldId id="308" r:id="rId44"/>
    <p:sldId id="279" r:id="rId45"/>
    <p:sldId id="309" r:id="rId46"/>
    <p:sldId id="310" r:id="rId47"/>
    <p:sldId id="311" r:id="rId48"/>
    <p:sldId id="312" r:id="rId49"/>
    <p:sldId id="317" r:id="rId50"/>
    <p:sldId id="316" r:id="rId51"/>
    <p:sldId id="318" r:id="rId52"/>
    <p:sldId id="319" r:id="rId53"/>
    <p:sldId id="270" r:id="rId54"/>
    <p:sldId id="322" r:id="rId55"/>
    <p:sldId id="283" r:id="rId56"/>
    <p:sldId id="277" r:id="rId57"/>
    <p:sldId id="323" r:id="rId58"/>
    <p:sldId id="281" r:id="rId59"/>
    <p:sldId id="320" r:id="rId60"/>
    <p:sldId id="275" r:id="rId61"/>
    <p:sldId id="274" r:id="rId62"/>
    <p:sldId id="295" r:id="rId63"/>
    <p:sldId id="291" r:id="rId64"/>
    <p:sldId id="273" r:id="rId65"/>
    <p:sldId id="293" r:id="rId66"/>
    <p:sldId id="321" r:id="rId67"/>
    <p:sldId id="289" r:id="rId6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21" Type="http://schemas.openxmlformats.org/officeDocument/2006/relationships/slide" Target="slides/slide3.xml"/><Relationship Id="rId16" Type="http://schemas.openxmlformats.org/officeDocument/2006/relationships/slideMaster" Target="slideMasters/slideMaster16.xml"/><Relationship Id="rId66" Type="http://schemas.openxmlformats.org/officeDocument/2006/relationships/slide" Target="slides/slide48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24" Type="http://schemas.openxmlformats.org/officeDocument/2006/relationships/slide" Target="slides/slide6.xml"/><Relationship Id="rId74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64" Type="http://schemas.openxmlformats.org/officeDocument/2006/relationships/slide" Target="slides/slide46.xml"/><Relationship Id="rId69" Type="http://schemas.openxmlformats.org/officeDocument/2006/relationships/notesMaster" Target="notesMasters/notesMaster1.xml"/><Relationship Id="rId56" Type="http://schemas.openxmlformats.org/officeDocument/2006/relationships/slide" Target="slides/slide38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77" Type="http://schemas.openxmlformats.org/officeDocument/2006/relationships/customXml" Target="../customXml/item3.xml"/><Relationship Id="rId51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7" Type="http://schemas.openxmlformats.org/officeDocument/2006/relationships/slideMaster" Target="slideMasters/slideMaster17.xml"/><Relationship Id="rId67" Type="http://schemas.openxmlformats.org/officeDocument/2006/relationships/slide" Target="slides/slide49.xml"/><Relationship Id="rId59" Type="http://schemas.openxmlformats.org/officeDocument/2006/relationships/slide" Target="slides/slide41.xml"/><Relationship Id="rId46" Type="http://schemas.openxmlformats.org/officeDocument/2006/relationships/slide" Target="slides/slide28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25" Type="http://schemas.openxmlformats.org/officeDocument/2006/relationships/slide" Target="slides/slide7.xml"/><Relationship Id="rId12" Type="http://schemas.openxmlformats.org/officeDocument/2006/relationships/slideMaster" Target="slideMasters/slideMaster12.xml"/><Relationship Id="rId54" Type="http://schemas.openxmlformats.org/officeDocument/2006/relationships/slide" Target="slides/slide36.xml"/><Relationship Id="rId41" Type="http://schemas.openxmlformats.org/officeDocument/2006/relationships/slide" Target="slides/slide23.xml"/><Relationship Id="rId70" Type="http://schemas.openxmlformats.org/officeDocument/2006/relationships/printerSettings" Target="printerSettings/printerSettings1.bin"/><Relationship Id="rId20" Type="http://schemas.openxmlformats.org/officeDocument/2006/relationships/slide" Target="slides/slide2.xml"/><Relationship Id="rId62" Type="http://schemas.openxmlformats.org/officeDocument/2006/relationships/slide" Target="slides/slide44.xml"/><Relationship Id="rId75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39.xml"/><Relationship Id="rId49" Type="http://schemas.openxmlformats.org/officeDocument/2006/relationships/slide" Target="slides/slide31.xml"/><Relationship Id="rId36" Type="http://schemas.openxmlformats.org/officeDocument/2006/relationships/slide" Target="slides/slide18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65" Type="http://schemas.openxmlformats.org/officeDocument/2006/relationships/slide" Target="slides/slide47.xml"/><Relationship Id="rId52" Type="http://schemas.openxmlformats.org/officeDocument/2006/relationships/slide" Target="slides/slide34.xml"/><Relationship Id="rId44" Type="http://schemas.openxmlformats.org/officeDocument/2006/relationships/slide" Target="slides/slide26.xml"/><Relationship Id="rId31" Type="http://schemas.openxmlformats.org/officeDocument/2006/relationships/slide" Target="slides/slide13.xml"/><Relationship Id="rId73" Type="http://schemas.openxmlformats.org/officeDocument/2006/relationships/theme" Target="theme/theme1.xml"/><Relationship Id="rId60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34" Type="http://schemas.openxmlformats.org/officeDocument/2006/relationships/slide" Target="slides/slide16.xml"/><Relationship Id="rId76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Diagramm%20in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eorg-Lang-MacBook:Desktop:sz&#233;tosztand&#243;:TX%20elemek%20indul&#225;s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b\Downloads\Szervkiv&#233;telek%202002-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Tabelle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Tabelle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Tabelle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Tabelle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'[Diagramm in Microsoft PowerPoint]Tabelle1'!$C$112</c:f>
              <c:strCache>
                <c:ptCount val="1"/>
                <c:pt idx="0">
                  <c:v>DLuTX</c:v>
                </c:pt>
              </c:strCache>
            </c:strRef>
          </c:tx>
          <c:invertIfNegative val="0"/>
          <c:cat>
            <c:numRef>
              <c:f>'[Diagramm in Microsoft PowerPoint]Tabelle1'!$B$113:$B$139</c:f>
              <c:numCache>
                <c:formatCode>General</c:formatCode>
                <c:ptCount val="27"/>
                <c:pt idx="0">
                  <c:v>1989.0</c:v>
                </c:pt>
                <c:pt idx="1">
                  <c:v>1990.0</c:v>
                </c:pt>
                <c:pt idx="2">
                  <c:v>1991.0</c:v>
                </c:pt>
                <c:pt idx="3">
                  <c:v>1992.0</c:v>
                </c:pt>
                <c:pt idx="4">
                  <c:v>1993.0</c:v>
                </c:pt>
                <c:pt idx="5">
                  <c:v>1994.0</c:v>
                </c:pt>
                <c:pt idx="6">
                  <c:v>1995.0</c:v>
                </c:pt>
                <c:pt idx="7">
                  <c:v>1996.0</c:v>
                </c:pt>
                <c:pt idx="8">
                  <c:v>1997.0</c:v>
                </c:pt>
                <c:pt idx="9">
                  <c:v>1998.0</c:v>
                </c:pt>
                <c:pt idx="10">
                  <c:v>1999.0</c:v>
                </c:pt>
                <c:pt idx="11">
                  <c:v>2000.0</c:v>
                </c:pt>
                <c:pt idx="12">
                  <c:v>2001.0</c:v>
                </c:pt>
                <c:pt idx="13">
                  <c:v>2002.0</c:v>
                </c:pt>
                <c:pt idx="14">
                  <c:v>2003.0</c:v>
                </c:pt>
                <c:pt idx="15">
                  <c:v>2004.0</c:v>
                </c:pt>
                <c:pt idx="16">
                  <c:v>2005.0</c:v>
                </c:pt>
                <c:pt idx="17">
                  <c:v>2006.0</c:v>
                </c:pt>
                <c:pt idx="18">
                  <c:v>2007.0</c:v>
                </c:pt>
                <c:pt idx="19">
                  <c:v>2008.0</c:v>
                </c:pt>
                <c:pt idx="20">
                  <c:v>2009.0</c:v>
                </c:pt>
                <c:pt idx="21">
                  <c:v>2010.0</c:v>
                </c:pt>
                <c:pt idx="22">
                  <c:v>2011.0</c:v>
                </c:pt>
                <c:pt idx="23">
                  <c:v>2012.0</c:v>
                </c:pt>
                <c:pt idx="24">
                  <c:v>2013.0</c:v>
                </c:pt>
                <c:pt idx="25">
                  <c:v>2014.0</c:v>
                </c:pt>
                <c:pt idx="26">
                  <c:v>2015.0</c:v>
                </c:pt>
              </c:numCache>
            </c:numRef>
          </c:cat>
          <c:val>
            <c:numRef>
              <c:f>'[Diagramm in Microsoft PowerPoint]Tabelle1'!$C$113:$C$139</c:f>
              <c:numCache>
                <c:formatCode>###0</c:formatCode>
                <c:ptCount val="27"/>
                <c:pt idx="0">
                  <c:v>0.0</c:v>
                </c:pt>
                <c:pt idx="1">
                  <c:v>6.0</c:v>
                </c:pt>
                <c:pt idx="2">
                  <c:v>9.0</c:v>
                </c:pt>
                <c:pt idx="3">
                  <c:v>10.0</c:v>
                </c:pt>
                <c:pt idx="4">
                  <c:v>11.0</c:v>
                </c:pt>
                <c:pt idx="5">
                  <c:v>13.0</c:v>
                </c:pt>
                <c:pt idx="6">
                  <c:v>14.0</c:v>
                </c:pt>
                <c:pt idx="7">
                  <c:v>9.0</c:v>
                </c:pt>
                <c:pt idx="8">
                  <c:v>13.0</c:v>
                </c:pt>
                <c:pt idx="9">
                  <c:v>37.0</c:v>
                </c:pt>
                <c:pt idx="10">
                  <c:v>36.0</c:v>
                </c:pt>
                <c:pt idx="11">
                  <c:v>20.0</c:v>
                </c:pt>
                <c:pt idx="12">
                  <c:v>27.0</c:v>
                </c:pt>
                <c:pt idx="13">
                  <c:v>49.0</c:v>
                </c:pt>
                <c:pt idx="14">
                  <c:v>57.0</c:v>
                </c:pt>
                <c:pt idx="15">
                  <c:v>47.0</c:v>
                </c:pt>
                <c:pt idx="16">
                  <c:v>62.0</c:v>
                </c:pt>
                <c:pt idx="17">
                  <c:v>57.0</c:v>
                </c:pt>
                <c:pt idx="18">
                  <c:v>57.0</c:v>
                </c:pt>
                <c:pt idx="19">
                  <c:v>88.0</c:v>
                </c:pt>
                <c:pt idx="20">
                  <c:v>80.0</c:v>
                </c:pt>
                <c:pt idx="21">
                  <c:v>91.0</c:v>
                </c:pt>
                <c:pt idx="22">
                  <c:v>92.0</c:v>
                </c:pt>
                <c:pt idx="23">
                  <c:v>101.0</c:v>
                </c:pt>
                <c:pt idx="24">
                  <c:v>113.0</c:v>
                </c:pt>
                <c:pt idx="25">
                  <c:v>113.0</c:v>
                </c:pt>
                <c:pt idx="26">
                  <c:v>105.0</c:v>
                </c:pt>
              </c:numCache>
            </c:numRef>
          </c:val>
        </c:ser>
        <c:ser>
          <c:idx val="1"/>
          <c:order val="1"/>
          <c:tx>
            <c:strRef>
              <c:f>'[Diagramm in Microsoft PowerPoint]Tabelle1'!$D$112</c:f>
              <c:strCache>
                <c:ptCount val="1"/>
                <c:pt idx="0">
                  <c:v>SLuTX</c:v>
                </c:pt>
              </c:strCache>
            </c:strRef>
          </c:tx>
          <c:invertIfNegative val="0"/>
          <c:cat>
            <c:numRef>
              <c:f>'[Diagramm in Microsoft PowerPoint]Tabelle1'!$B$113:$B$139</c:f>
              <c:numCache>
                <c:formatCode>General</c:formatCode>
                <c:ptCount val="27"/>
                <c:pt idx="0">
                  <c:v>1989.0</c:v>
                </c:pt>
                <c:pt idx="1">
                  <c:v>1990.0</c:v>
                </c:pt>
                <c:pt idx="2">
                  <c:v>1991.0</c:v>
                </c:pt>
                <c:pt idx="3">
                  <c:v>1992.0</c:v>
                </c:pt>
                <c:pt idx="4">
                  <c:v>1993.0</c:v>
                </c:pt>
                <c:pt idx="5">
                  <c:v>1994.0</c:v>
                </c:pt>
                <c:pt idx="6">
                  <c:v>1995.0</c:v>
                </c:pt>
                <c:pt idx="7">
                  <c:v>1996.0</c:v>
                </c:pt>
                <c:pt idx="8">
                  <c:v>1997.0</c:v>
                </c:pt>
                <c:pt idx="9">
                  <c:v>1998.0</c:v>
                </c:pt>
                <c:pt idx="10">
                  <c:v>1999.0</c:v>
                </c:pt>
                <c:pt idx="11">
                  <c:v>2000.0</c:v>
                </c:pt>
                <c:pt idx="12">
                  <c:v>2001.0</c:v>
                </c:pt>
                <c:pt idx="13">
                  <c:v>2002.0</c:v>
                </c:pt>
                <c:pt idx="14">
                  <c:v>2003.0</c:v>
                </c:pt>
                <c:pt idx="15">
                  <c:v>2004.0</c:v>
                </c:pt>
                <c:pt idx="16">
                  <c:v>2005.0</c:v>
                </c:pt>
                <c:pt idx="17">
                  <c:v>2006.0</c:v>
                </c:pt>
                <c:pt idx="18">
                  <c:v>2007.0</c:v>
                </c:pt>
                <c:pt idx="19">
                  <c:v>2008.0</c:v>
                </c:pt>
                <c:pt idx="20">
                  <c:v>2009.0</c:v>
                </c:pt>
                <c:pt idx="21">
                  <c:v>2010.0</c:v>
                </c:pt>
                <c:pt idx="22">
                  <c:v>2011.0</c:v>
                </c:pt>
                <c:pt idx="23">
                  <c:v>2012.0</c:v>
                </c:pt>
                <c:pt idx="24">
                  <c:v>2013.0</c:v>
                </c:pt>
                <c:pt idx="25">
                  <c:v>2014.0</c:v>
                </c:pt>
                <c:pt idx="26">
                  <c:v>2015.0</c:v>
                </c:pt>
              </c:numCache>
            </c:numRef>
          </c:cat>
          <c:val>
            <c:numRef>
              <c:f>'[Diagramm in Microsoft PowerPoint]Tabelle1'!$D$113:$D$139</c:f>
              <c:numCache>
                <c:formatCode>###0</c:formatCode>
                <c:ptCount val="27"/>
                <c:pt idx="0">
                  <c:v>3.0</c:v>
                </c:pt>
                <c:pt idx="1">
                  <c:v>10.0</c:v>
                </c:pt>
                <c:pt idx="2">
                  <c:v>7.0</c:v>
                </c:pt>
                <c:pt idx="3">
                  <c:v>14.0</c:v>
                </c:pt>
                <c:pt idx="4">
                  <c:v>15.0</c:v>
                </c:pt>
                <c:pt idx="5">
                  <c:v>9.0</c:v>
                </c:pt>
                <c:pt idx="6">
                  <c:v>3.0</c:v>
                </c:pt>
                <c:pt idx="7">
                  <c:v>11.0</c:v>
                </c:pt>
                <c:pt idx="8">
                  <c:v>10.0</c:v>
                </c:pt>
                <c:pt idx="9">
                  <c:v>14.0</c:v>
                </c:pt>
                <c:pt idx="10">
                  <c:v>17.0</c:v>
                </c:pt>
                <c:pt idx="11">
                  <c:v>23.0</c:v>
                </c:pt>
                <c:pt idx="12">
                  <c:v>11.0</c:v>
                </c:pt>
                <c:pt idx="13">
                  <c:v>11.0</c:v>
                </c:pt>
                <c:pt idx="14">
                  <c:v>8.0</c:v>
                </c:pt>
                <c:pt idx="15">
                  <c:v>12.0</c:v>
                </c:pt>
                <c:pt idx="16">
                  <c:v>17.0</c:v>
                </c:pt>
                <c:pt idx="17">
                  <c:v>27.0</c:v>
                </c:pt>
                <c:pt idx="18">
                  <c:v>7.0</c:v>
                </c:pt>
                <c:pt idx="19">
                  <c:v>12.0</c:v>
                </c:pt>
                <c:pt idx="20">
                  <c:v>5.0</c:v>
                </c:pt>
                <c:pt idx="21">
                  <c:v>3.0</c:v>
                </c:pt>
                <c:pt idx="22">
                  <c:v>8.0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  <c:pt idx="26">
                  <c:v>1.0</c:v>
                </c:pt>
              </c:numCache>
            </c:numRef>
          </c:val>
        </c:ser>
        <c:ser>
          <c:idx val="2"/>
          <c:order val="2"/>
          <c:tx>
            <c:strRef>
              <c:f>'[Diagramm in Microsoft PowerPoint]Tabelle1'!$E$112</c:f>
              <c:strCache>
                <c:ptCount val="1"/>
                <c:pt idx="0">
                  <c:v>HLuTX</c:v>
                </c:pt>
              </c:strCache>
            </c:strRef>
          </c:tx>
          <c:invertIfNegative val="0"/>
          <c:cat>
            <c:numRef>
              <c:f>'[Diagramm in Microsoft PowerPoint]Tabelle1'!$B$113:$B$139</c:f>
              <c:numCache>
                <c:formatCode>General</c:formatCode>
                <c:ptCount val="27"/>
                <c:pt idx="0">
                  <c:v>1989.0</c:v>
                </c:pt>
                <c:pt idx="1">
                  <c:v>1990.0</c:v>
                </c:pt>
                <c:pt idx="2">
                  <c:v>1991.0</c:v>
                </c:pt>
                <c:pt idx="3">
                  <c:v>1992.0</c:v>
                </c:pt>
                <c:pt idx="4">
                  <c:v>1993.0</c:v>
                </c:pt>
                <c:pt idx="5">
                  <c:v>1994.0</c:v>
                </c:pt>
                <c:pt idx="6">
                  <c:v>1995.0</c:v>
                </c:pt>
                <c:pt idx="7">
                  <c:v>1996.0</c:v>
                </c:pt>
                <c:pt idx="8">
                  <c:v>1997.0</c:v>
                </c:pt>
                <c:pt idx="9">
                  <c:v>1998.0</c:v>
                </c:pt>
                <c:pt idx="10">
                  <c:v>1999.0</c:v>
                </c:pt>
                <c:pt idx="11">
                  <c:v>2000.0</c:v>
                </c:pt>
                <c:pt idx="12">
                  <c:v>2001.0</c:v>
                </c:pt>
                <c:pt idx="13">
                  <c:v>2002.0</c:v>
                </c:pt>
                <c:pt idx="14">
                  <c:v>2003.0</c:v>
                </c:pt>
                <c:pt idx="15">
                  <c:v>2004.0</c:v>
                </c:pt>
                <c:pt idx="16">
                  <c:v>2005.0</c:v>
                </c:pt>
                <c:pt idx="17">
                  <c:v>2006.0</c:v>
                </c:pt>
                <c:pt idx="18">
                  <c:v>2007.0</c:v>
                </c:pt>
                <c:pt idx="19">
                  <c:v>2008.0</c:v>
                </c:pt>
                <c:pt idx="20">
                  <c:v>2009.0</c:v>
                </c:pt>
                <c:pt idx="21">
                  <c:v>2010.0</c:v>
                </c:pt>
                <c:pt idx="22">
                  <c:v>2011.0</c:v>
                </c:pt>
                <c:pt idx="23">
                  <c:v>2012.0</c:v>
                </c:pt>
                <c:pt idx="24">
                  <c:v>2013.0</c:v>
                </c:pt>
                <c:pt idx="25">
                  <c:v>2014.0</c:v>
                </c:pt>
                <c:pt idx="26">
                  <c:v>2015.0</c:v>
                </c:pt>
              </c:numCache>
            </c:numRef>
          </c:cat>
          <c:val>
            <c:numRef>
              <c:f>'[Diagramm in Microsoft PowerPoint]Tabelle1'!$E$113:$E$139</c:f>
              <c:numCache>
                <c:formatCode>###0</c:formatCode>
                <c:ptCount val="2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1.0</c:v>
                </c:pt>
                <c:pt idx="11">
                  <c:v>2.0</c:v>
                </c:pt>
                <c:pt idx="12">
                  <c:v>2.0</c:v>
                </c:pt>
                <c:pt idx="13">
                  <c:v>2.0</c:v>
                </c:pt>
                <c:pt idx="14">
                  <c:v>0.0</c:v>
                </c:pt>
                <c:pt idx="15">
                  <c:v>1.0</c:v>
                </c:pt>
                <c:pt idx="16">
                  <c:v>1.0</c:v>
                </c:pt>
                <c:pt idx="17">
                  <c:v>3.0</c:v>
                </c:pt>
                <c:pt idx="18">
                  <c:v>0.0</c:v>
                </c:pt>
                <c:pt idx="19">
                  <c:v>1.0</c:v>
                </c:pt>
                <c:pt idx="20">
                  <c:v>1.0</c:v>
                </c:pt>
                <c:pt idx="21">
                  <c:v>0.0</c:v>
                </c:pt>
                <c:pt idx="22">
                  <c:v>1.0</c:v>
                </c:pt>
                <c:pt idx="23">
                  <c:v>3.0</c:v>
                </c:pt>
                <c:pt idx="24">
                  <c:v>1.0</c:v>
                </c:pt>
                <c:pt idx="25">
                  <c:v>0.0</c:v>
                </c:pt>
                <c:pt idx="26">
                  <c:v>0.0</c:v>
                </c:pt>
              </c:numCache>
            </c:numRef>
          </c:val>
        </c:ser>
        <c:ser>
          <c:idx val="3"/>
          <c:order val="3"/>
          <c:tx>
            <c:strRef>
              <c:f>'[Diagramm in Microsoft PowerPoint]Tabelle1'!$F$112</c:f>
              <c:strCache>
                <c:ptCount val="1"/>
                <c:pt idx="0">
                  <c:v>ReTX</c:v>
                </c:pt>
              </c:strCache>
            </c:strRef>
          </c:tx>
          <c:invertIfNegative val="0"/>
          <c:cat>
            <c:numRef>
              <c:f>'[Diagramm in Microsoft PowerPoint]Tabelle1'!$B$113:$B$139</c:f>
              <c:numCache>
                <c:formatCode>General</c:formatCode>
                <c:ptCount val="27"/>
                <c:pt idx="0">
                  <c:v>1989.0</c:v>
                </c:pt>
                <c:pt idx="1">
                  <c:v>1990.0</c:v>
                </c:pt>
                <c:pt idx="2">
                  <c:v>1991.0</c:v>
                </c:pt>
                <c:pt idx="3">
                  <c:v>1992.0</c:v>
                </c:pt>
                <c:pt idx="4">
                  <c:v>1993.0</c:v>
                </c:pt>
                <c:pt idx="5">
                  <c:v>1994.0</c:v>
                </c:pt>
                <c:pt idx="6">
                  <c:v>1995.0</c:v>
                </c:pt>
                <c:pt idx="7">
                  <c:v>1996.0</c:v>
                </c:pt>
                <c:pt idx="8">
                  <c:v>1997.0</c:v>
                </c:pt>
                <c:pt idx="9">
                  <c:v>1998.0</c:v>
                </c:pt>
                <c:pt idx="10">
                  <c:v>1999.0</c:v>
                </c:pt>
                <c:pt idx="11">
                  <c:v>2000.0</c:v>
                </c:pt>
                <c:pt idx="12">
                  <c:v>2001.0</c:v>
                </c:pt>
                <c:pt idx="13">
                  <c:v>2002.0</c:v>
                </c:pt>
                <c:pt idx="14">
                  <c:v>2003.0</c:v>
                </c:pt>
                <c:pt idx="15">
                  <c:v>2004.0</c:v>
                </c:pt>
                <c:pt idx="16">
                  <c:v>2005.0</c:v>
                </c:pt>
                <c:pt idx="17">
                  <c:v>2006.0</c:v>
                </c:pt>
                <c:pt idx="18">
                  <c:v>2007.0</c:v>
                </c:pt>
                <c:pt idx="19">
                  <c:v>2008.0</c:v>
                </c:pt>
                <c:pt idx="20">
                  <c:v>2009.0</c:v>
                </c:pt>
                <c:pt idx="21">
                  <c:v>2010.0</c:v>
                </c:pt>
                <c:pt idx="22">
                  <c:v>2011.0</c:v>
                </c:pt>
                <c:pt idx="23">
                  <c:v>2012.0</c:v>
                </c:pt>
                <c:pt idx="24">
                  <c:v>2013.0</c:v>
                </c:pt>
                <c:pt idx="25">
                  <c:v>2014.0</c:v>
                </c:pt>
                <c:pt idx="26">
                  <c:v>2015.0</c:v>
                </c:pt>
              </c:numCache>
            </c:numRef>
          </c:cat>
          <c:val>
            <c:numRef>
              <c:f>'[Diagramm in Microsoft PowerPoint]Tabelle1'!$F$113:$F$139</c:f>
              <c:numCache>
                <c:formatCode>###0</c:formatCode>
                <c:ptCount val="27"/>
                <c:pt idx="0">
                  <c:v>0.0</c:v>
                </c:pt>
                <c:pt idx="1">
                  <c:v>1.0</c:v>
                </c:pt>
                <c:pt idx="2">
                  <c:v>4.0</c:v>
                </c:pt>
                <c:pt idx="3">
                  <c:v>1.0</c:v>
                </c:pt>
                <c:pt idx="4">
                  <c:v>4.0</c:v>
                </c:pt>
                <c:pt idx="5">
                  <c:v>7.0</c:v>
                </c:pt>
                <c:pt idx="6">
                  <c:v>5.0</c:v>
                </c:pt>
                <c:pt idx="7">
                  <c:v>1.0</c:v>
                </c:pt>
                <c:pt idx="8">
                  <c:v>1.0</c:v>
                </c:pt>
                <c:pt idx="9">
                  <c:v>5.0</c:v>
                </c:pt>
                <c:pt idx="10">
                  <c:v>6.0</c:v>
                </c:pt>
                <c:pt idx="11">
                  <c:v>4.0</c:v>
                </c:pt>
                <c:pt idx="12">
                  <c:v>10.0</c:v>
                </c:pt>
                <c:pt idx="13">
                  <c:v>3.0</c:v>
                </c:pt>
                <c:pt idx="14">
                  <c:v>6.0</c:v>
                </c:pt>
                <c:pt idx="15">
                  <c:v>8.0</c:v>
                </c:pt>
                <c:pt idx="16">
                  <c:v>2.0</c:v>
                </c:pt>
                <c:pt idx="17">
                  <c:v>4.0</c:v>
                </c:pt>
                <c:pt idx="18">
                  <c:v>4.0</c:v>
                </c:pt>
                <c:pt idx="19">
                  <c:v>4.0</c:v>
                </c:pt>
                <c:pt idx="20">
                  <c:v>9.0</c:v>
                </c:pt>
                <c:pt idx="21">
                  <c:v>6.0</c:v>
                </c:pt>
                <c:pt idx="22">
                  <c:v>8.0</c:v>
                </c:pt>
                <c:pt idx="23">
                  <c:v>9.0</c:v>
                </c:pt>
                <c:pt idx="24">
                  <c:v>4.0</c:v>
                </c:pt>
                <c:pt idx="25">
                  <c:v>7.0</c:v>
                </c:pt>
                <c:pt idx="2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100"/>
        <c:axId val="-1981410568"/>
        <c:axId val="-1981407416"/>
      </c:barChart>
      <c:catAx>
        <c:axId val="-1981410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981407416"/>
        <c:crosses val="autoZero"/>
        <c:auto val="1"/>
        <c:lblAlgn val="ctr"/>
        <c:lblOffset val="100"/>
        <c:noMultiLvlLbl val="0"/>
      </c:catAx>
      <c:valAx>
        <c:axId val="-1981407416"/>
        <c:scaling>
          <c:orientation val="minMax"/>
        </c:scaling>
        <c:delete val="0"/>
        <c:axPos val="l"/>
        <c:majorGridlines/>
        <c:numFmt formatCode="###0" sourceLinked="1"/>
        <c:majorTickMark val="out"/>
        <c:minorTickMark val="none"/>
        <c:tickLblPos val="nextTo"/>
        <c:crossAx val="-1981410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36512953241956"/>
          <c:y val="0.151586524238046"/>
          <c:w val="0.0968203800913775"/>
          <c:h val="0.332042484660171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'[Diagramm in Microsoft Office PowerPoint]Sheet1'!$L$5</c:f>
              <c:strCache>
                <c:ptCount val="1"/>
                <c:pt idx="0">
                  <c:v>Kidney</c:v>
                </c:pt>
              </c:strCache>
            </c:strRef>
          </c:tx>
          <c:spPr>
            <a:ln w="47625">
              <a:noFill/>
            </a:ln>
          </c:spPr>
          <c:xVal>
            <c:numRef>
              <c:f>'[Diagramm in Microsoft Office PowerPoint]Sheet1'!$K$6:$K$76</c:f>
              <c:numCache>
                <c:formatCode>General</c:formatCode>
                <c:ptCount val="71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  <c:pt idx="67">
                  <c:v>2017.0</c:v>
                </c:pt>
                <c:pt idx="68">
                  <c:v>2018.0</c:v>
                </c:pt>
                <c:pt idx="69">
                  <c:v>2019.0</c:v>
                </c:pt>
                <c:pt idx="70">
                  <c:v>2020.0</c:v>
                </c:pt>
              </c:numCache>
            </c:numRef>
          </c:xVal>
          <c:yVal>
            <c:numRef>
              <c:f>'[Diagramm in Microsoft Office PowerPoint]Sheet1'!$L$6:$L$76</c:f>
              <c:numCache>
                <c:formatCode>General</c:formatCode>
                <c:ptCount val="71"/>
                <c:pt idx="0">
                  <c:v>1.0</c:v>
                </c:pt>
                <c:pt idx="25">
                  <c:v>2.0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'[Diagramm in Microsoft Office PowerPoint]Sheet1'!$M$5</c:f>
              <c:strCache>
                <c:ptCount val="1"/>
                <c:pt idx="0">
                  <c:v>Liver</c:v>
                </c:pt>
              </c:strCache>
            </c:strRef>
          </c:tx>
          <c:spPr>
            <a:ln w="47625">
              <a:noFill/>
            </a:ln>
          </c:spPr>
          <c:xVal>
            <c:numRef>
              <c:f>'[Diagramm in Microsoft Office PowerPoint]Sheet1'!$K$6:$K$76</c:f>
              <c:numCache>
                <c:formatCode>General</c:formatCode>
                <c:ptCount val="71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  <c:pt idx="67">
                  <c:v>2017.0</c:v>
                </c:pt>
                <c:pt idx="68">
                  <c:v>2018.0</c:v>
                </c:pt>
                <c:pt idx="69">
                  <c:v>2019.0</c:v>
                </c:pt>
                <c:pt idx="70">
                  <c:v>2020.0</c:v>
                </c:pt>
              </c:numCache>
            </c:numRef>
          </c:xVal>
          <c:yVal>
            <c:numRef>
              <c:f>'[Diagramm in Microsoft Office PowerPoint]Sheet1'!$M$6:$M$76</c:f>
              <c:numCache>
                <c:formatCode>General</c:formatCode>
                <c:ptCount val="71"/>
                <c:pt idx="13">
                  <c:v>1.0</c:v>
                </c:pt>
                <c:pt idx="35">
                  <c:v>2.0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'[Diagramm in Microsoft Office PowerPoint]Sheet1'!$N$5</c:f>
              <c:strCache>
                <c:ptCount val="1"/>
                <c:pt idx="0">
                  <c:v>Heart</c:v>
                </c:pt>
              </c:strCache>
            </c:strRef>
          </c:tx>
          <c:spPr>
            <a:ln w="47625">
              <a:noFill/>
            </a:ln>
          </c:spPr>
          <c:xVal>
            <c:numRef>
              <c:f>'[Diagramm in Microsoft Office PowerPoint]Sheet1'!$K$6:$K$76</c:f>
              <c:numCache>
                <c:formatCode>General</c:formatCode>
                <c:ptCount val="71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  <c:pt idx="67">
                  <c:v>2017.0</c:v>
                </c:pt>
                <c:pt idx="68">
                  <c:v>2018.0</c:v>
                </c:pt>
                <c:pt idx="69">
                  <c:v>2019.0</c:v>
                </c:pt>
                <c:pt idx="70">
                  <c:v>2020.0</c:v>
                </c:pt>
              </c:numCache>
            </c:numRef>
          </c:xVal>
          <c:yVal>
            <c:numRef>
              <c:f>'[Diagramm in Microsoft Office PowerPoint]Sheet1'!$N$6:$N$76</c:f>
              <c:numCache>
                <c:formatCode>General</c:formatCode>
                <c:ptCount val="71"/>
                <c:pt idx="17">
                  <c:v>1.0</c:v>
                </c:pt>
                <c:pt idx="42">
                  <c:v>2.0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'[Diagramm in Microsoft Office PowerPoint]Sheet1'!$O$5</c:f>
              <c:strCache>
                <c:ptCount val="1"/>
                <c:pt idx="0">
                  <c:v>Lung</c:v>
                </c:pt>
              </c:strCache>
            </c:strRef>
          </c:tx>
          <c:spPr>
            <a:ln w="47625">
              <a:noFill/>
            </a:ln>
          </c:spPr>
          <c:xVal>
            <c:numRef>
              <c:f>'[Diagramm in Microsoft Office PowerPoint]Sheet1'!$K$6:$K$76</c:f>
              <c:numCache>
                <c:formatCode>General</c:formatCode>
                <c:ptCount val="71"/>
                <c:pt idx="0">
                  <c:v>1950.0</c:v>
                </c:pt>
                <c:pt idx="1">
                  <c:v>1951.0</c:v>
                </c:pt>
                <c:pt idx="2">
                  <c:v>1952.0</c:v>
                </c:pt>
                <c:pt idx="3">
                  <c:v>1953.0</c:v>
                </c:pt>
                <c:pt idx="4">
                  <c:v>1954.0</c:v>
                </c:pt>
                <c:pt idx="5">
                  <c:v>1955.0</c:v>
                </c:pt>
                <c:pt idx="6">
                  <c:v>1956.0</c:v>
                </c:pt>
                <c:pt idx="7">
                  <c:v>1957.0</c:v>
                </c:pt>
                <c:pt idx="8">
                  <c:v>1958.0</c:v>
                </c:pt>
                <c:pt idx="9">
                  <c:v>1959.0</c:v>
                </c:pt>
                <c:pt idx="10">
                  <c:v>1960.0</c:v>
                </c:pt>
                <c:pt idx="11">
                  <c:v>1961.0</c:v>
                </c:pt>
                <c:pt idx="12">
                  <c:v>1962.0</c:v>
                </c:pt>
                <c:pt idx="13">
                  <c:v>1963.0</c:v>
                </c:pt>
                <c:pt idx="14">
                  <c:v>1964.0</c:v>
                </c:pt>
                <c:pt idx="15">
                  <c:v>1965.0</c:v>
                </c:pt>
                <c:pt idx="16">
                  <c:v>1966.0</c:v>
                </c:pt>
                <c:pt idx="17">
                  <c:v>1967.0</c:v>
                </c:pt>
                <c:pt idx="18">
                  <c:v>1968.0</c:v>
                </c:pt>
                <c:pt idx="19">
                  <c:v>1969.0</c:v>
                </c:pt>
                <c:pt idx="20">
                  <c:v>1970.0</c:v>
                </c:pt>
                <c:pt idx="21">
                  <c:v>1971.0</c:v>
                </c:pt>
                <c:pt idx="22">
                  <c:v>1972.0</c:v>
                </c:pt>
                <c:pt idx="23">
                  <c:v>1973.0</c:v>
                </c:pt>
                <c:pt idx="24">
                  <c:v>1974.0</c:v>
                </c:pt>
                <c:pt idx="25">
                  <c:v>1975.0</c:v>
                </c:pt>
                <c:pt idx="26">
                  <c:v>1976.0</c:v>
                </c:pt>
                <c:pt idx="27">
                  <c:v>1977.0</c:v>
                </c:pt>
                <c:pt idx="28">
                  <c:v>1978.0</c:v>
                </c:pt>
                <c:pt idx="29">
                  <c:v>1979.0</c:v>
                </c:pt>
                <c:pt idx="30">
                  <c:v>1980.0</c:v>
                </c:pt>
                <c:pt idx="31">
                  <c:v>1981.0</c:v>
                </c:pt>
                <c:pt idx="32">
                  <c:v>1982.0</c:v>
                </c:pt>
                <c:pt idx="33">
                  <c:v>1983.0</c:v>
                </c:pt>
                <c:pt idx="34">
                  <c:v>1984.0</c:v>
                </c:pt>
                <c:pt idx="35">
                  <c:v>1985.0</c:v>
                </c:pt>
                <c:pt idx="36">
                  <c:v>1986.0</c:v>
                </c:pt>
                <c:pt idx="37">
                  <c:v>1987.0</c:v>
                </c:pt>
                <c:pt idx="38">
                  <c:v>1988.0</c:v>
                </c:pt>
                <c:pt idx="39">
                  <c:v>1989.0</c:v>
                </c:pt>
                <c:pt idx="40">
                  <c:v>1990.0</c:v>
                </c:pt>
                <c:pt idx="41">
                  <c:v>1991.0</c:v>
                </c:pt>
                <c:pt idx="42">
                  <c:v>1992.0</c:v>
                </c:pt>
                <c:pt idx="43">
                  <c:v>1993.0</c:v>
                </c:pt>
                <c:pt idx="44">
                  <c:v>1994.0</c:v>
                </c:pt>
                <c:pt idx="45">
                  <c:v>1995.0</c:v>
                </c:pt>
                <c:pt idx="46">
                  <c:v>1996.0</c:v>
                </c:pt>
                <c:pt idx="47">
                  <c:v>1997.0</c:v>
                </c:pt>
                <c:pt idx="48">
                  <c:v>1998.0</c:v>
                </c:pt>
                <c:pt idx="49">
                  <c:v>1999.0</c:v>
                </c:pt>
                <c:pt idx="50">
                  <c:v>2000.0</c:v>
                </c:pt>
                <c:pt idx="51">
                  <c:v>2001.0</c:v>
                </c:pt>
                <c:pt idx="52">
                  <c:v>2002.0</c:v>
                </c:pt>
                <c:pt idx="53">
                  <c:v>2003.0</c:v>
                </c:pt>
                <c:pt idx="54">
                  <c:v>2004.0</c:v>
                </c:pt>
                <c:pt idx="55">
                  <c:v>2005.0</c:v>
                </c:pt>
                <c:pt idx="56">
                  <c:v>2006.0</c:v>
                </c:pt>
                <c:pt idx="57">
                  <c:v>2007.0</c:v>
                </c:pt>
                <c:pt idx="58">
                  <c:v>2008.0</c:v>
                </c:pt>
                <c:pt idx="59">
                  <c:v>2009.0</c:v>
                </c:pt>
                <c:pt idx="60">
                  <c:v>2010.0</c:v>
                </c:pt>
                <c:pt idx="61">
                  <c:v>2011.0</c:v>
                </c:pt>
                <c:pt idx="62">
                  <c:v>2012.0</c:v>
                </c:pt>
                <c:pt idx="63">
                  <c:v>2013.0</c:v>
                </c:pt>
                <c:pt idx="64">
                  <c:v>2014.0</c:v>
                </c:pt>
                <c:pt idx="65">
                  <c:v>2015.0</c:v>
                </c:pt>
                <c:pt idx="66">
                  <c:v>2016.0</c:v>
                </c:pt>
                <c:pt idx="67">
                  <c:v>2017.0</c:v>
                </c:pt>
                <c:pt idx="68">
                  <c:v>2018.0</c:v>
                </c:pt>
                <c:pt idx="69">
                  <c:v>2019.0</c:v>
                </c:pt>
                <c:pt idx="70">
                  <c:v>2020.0</c:v>
                </c:pt>
              </c:numCache>
            </c:numRef>
          </c:xVal>
          <c:yVal>
            <c:numRef>
              <c:f>'[Diagramm in Microsoft Office PowerPoint]Sheet1'!$O$6:$O$76</c:f>
              <c:numCache>
                <c:formatCode>General</c:formatCode>
                <c:ptCount val="71"/>
                <c:pt idx="33">
                  <c:v>1.0</c:v>
                </c:pt>
                <c:pt idx="65">
                  <c:v>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9804056"/>
        <c:axId val="-2129911112"/>
      </c:scatterChart>
      <c:valAx>
        <c:axId val="-2129804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-2129911112"/>
        <c:crossesAt val="0.5"/>
        <c:crossBetween val="midCat"/>
      </c:valAx>
      <c:valAx>
        <c:axId val="-2129911112"/>
        <c:scaling>
          <c:orientation val="minMax"/>
          <c:max val="2.2"/>
          <c:min val="0.5"/>
        </c:scaling>
        <c:delete val="1"/>
        <c:axPos val="l"/>
        <c:numFmt formatCode="General" sourceLinked="1"/>
        <c:majorTickMark val="out"/>
        <c:minorTickMark val="none"/>
        <c:tickLblPos val="nextTo"/>
        <c:crossAx val="-2129804056"/>
        <c:crosses val="autoZero"/>
        <c:crossBetween val="midCat"/>
        <c:majorUnit val="1.0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Blatt1!$R$12</c:f>
              <c:strCache>
                <c:ptCount val="1"/>
                <c:pt idx="0">
                  <c:v>Anfang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Blatt1!$Q$13:$Q$16</c:f>
              <c:strCache>
                <c:ptCount val="4"/>
                <c:pt idx="0">
                  <c:v>Organ donation</c:v>
                </c:pt>
                <c:pt idx="1">
                  <c:v>Follow up</c:v>
                </c:pt>
                <c:pt idx="2">
                  <c:v>Evaluation&amp;Listing</c:v>
                </c:pt>
                <c:pt idx="3">
                  <c:v>TX</c:v>
                </c:pt>
              </c:strCache>
            </c:strRef>
          </c:cat>
          <c:val>
            <c:numRef>
              <c:f>Blatt1!$R$13:$R$16</c:f>
              <c:numCache>
                <c:formatCode>General</c:formatCode>
                <c:ptCount val="4"/>
                <c:pt idx="0">
                  <c:v>2002.0</c:v>
                </c:pt>
                <c:pt idx="1">
                  <c:v>2006.0</c:v>
                </c:pt>
                <c:pt idx="2">
                  <c:v>2011.0</c:v>
                </c:pt>
                <c:pt idx="3">
                  <c:v>2015.0</c:v>
                </c:pt>
              </c:numCache>
            </c:numRef>
          </c:val>
        </c:ser>
        <c:ser>
          <c:idx val="1"/>
          <c:order val="1"/>
          <c:tx>
            <c:strRef>
              <c:f>Blatt1!$S$12</c:f>
              <c:strCache>
                <c:ptCount val="1"/>
                <c:pt idx="0">
                  <c:v>Jahre bis Ende</c:v>
                </c:pt>
              </c:strCache>
            </c:strRef>
          </c:tx>
          <c:invertIfNegative val="0"/>
          <c:cat>
            <c:strRef>
              <c:f>Blatt1!$Q$13:$Q$16</c:f>
              <c:strCache>
                <c:ptCount val="4"/>
                <c:pt idx="0">
                  <c:v>Organ donation</c:v>
                </c:pt>
                <c:pt idx="1">
                  <c:v>Follow up</c:v>
                </c:pt>
                <c:pt idx="2">
                  <c:v>Evaluation&amp;Listing</c:v>
                </c:pt>
                <c:pt idx="3">
                  <c:v>TX</c:v>
                </c:pt>
              </c:strCache>
            </c:strRef>
          </c:cat>
          <c:val>
            <c:numRef>
              <c:f>Blatt1!$S$13:$S$16</c:f>
              <c:numCache>
                <c:formatCode>General</c:formatCode>
                <c:ptCount val="4"/>
                <c:pt idx="0">
                  <c:v>15.0</c:v>
                </c:pt>
                <c:pt idx="1">
                  <c:v>16.0</c:v>
                </c:pt>
                <c:pt idx="2">
                  <c:v>6.0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90344920"/>
        <c:axId val="-2090636440"/>
      </c:barChart>
      <c:catAx>
        <c:axId val="-20903449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-2090636440"/>
        <c:crosses val="autoZero"/>
        <c:auto val="1"/>
        <c:lblAlgn val="ctr"/>
        <c:lblOffset val="100"/>
        <c:noMultiLvlLbl val="0"/>
      </c:catAx>
      <c:valAx>
        <c:axId val="-2090636440"/>
        <c:scaling>
          <c:orientation val="minMax"/>
          <c:max val="2017.0"/>
          <c:min val="1996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-2090344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00943511149834"/>
          <c:y val="0.0369461045208813"/>
          <c:w val="0.634690687389513"/>
          <c:h val="0.841726705418477"/>
        </c:manualLayout>
      </c:layout>
      <c:barChart>
        <c:barDir val="col"/>
        <c:grouping val="stacked"/>
        <c:varyColors val="0"/>
        <c:ser>
          <c:idx val="0"/>
          <c:order val="0"/>
          <c:tx>
            <c:v>Magyar donor AKH-ba</c:v>
          </c:tx>
          <c:spPr>
            <a:solidFill>
              <a:srgbClr val="0070C0"/>
            </a:solidFill>
          </c:spPr>
          <c:invertIfNegative val="0"/>
          <c:cat>
            <c:numRef>
              <c:f>Magyaro.!$A$1:$A$14</c:f>
              <c:numCache>
                <c:formatCode>General</c:formatCode>
                <c:ptCount val="14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  <c:pt idx="13">
                  <c:v>2015.0</c:v>
                </c:pt>
              </c:numCache>
            </c:numRef>
          </c:cat>
          <c:val>
            <c:numRef>
              <c:f>Magyaro.!$B$1:$B$14</c:f>
              <c:numCache>
                <c:formatCode>General</c:formatCode>
                <c:ptCount val="14"/>
                <c:pt idx="0">
                  <c:v>20.0</c:v>
                </c:pt>
                <c:pt idx="1">
                  <c:v>24.0</c:v>
                </c:pt>
                <c:pt idx="2">
                  <c:v>19.0</c:v>
                </c:pt>
                <c:pt idx="3">
                  <c:v>34.0</c:v>
                </c:pt>
                <c:pt idx="4">
                  <c:v>33.0</c:v>
                </c:pt>
                <c:pt idx="5">
                  <c:v>35.0</c:v>
                </c:pt>
                <c:pt idx="6">
                  <c:v>35.0</c:v>
                </c:pt>
                <c:pt idx="7">
                  <c:v>25.0</c:v>
                </c:pt>
                <c:pt idx="8">
                  <c:v>33.0</c:v>
                </c:pt>
                <c:pt idx="9">
                  <c:v>40.0</c:v>
                </c:pt>
                <c:pt idx="10">
                  <c:v>28.0</c:v>
                </c:pt>
                <c:pt idx="11">
                  <c:v>38.0</c:v>
                </c:pt>
                <c:pt idx="12">
                  <c:v>40.0</c:v>
                </c:pt>
                <c:pt idx="13">
                  <c:v>25.0</c:v>
                </c:pt>
              </c:numCache>
            </c:numRef>
          </c:val>
        </c:ser>
        <c:ser>
          <c:idx val="1"/>
          <c:order val="1"/>
          <c:tx>
            <c:v>Magyar donor ET-be</c:v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numRef>
              <c:f>Magyaro.!$A$1:$A$14</c:f>
              <c:numCache>
                <c:formatCode>General</c:formatCode>
                <c:ptCount val="14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  <c:pt idx="13">
                  <c:v>2015.0</c:v>
                </c:pt>
              </c:numCache>
            </c:numRef>
          </c:cat>
          <c:val>
            <c:numRef>
              <c:f>Magyaro.!$C$1:$C$14</c:f>
              <c:numCache>
                <c:formatCode>General</c:formatCode>
                <c:ptCount val="14"/>
                <c:pt idx="10">
                  <c:v>10.0</c:v>
                </c:pt>
                <c:pt idx="11">
                  <c:v>16.0</c:v>
                </c:pt>
                <c:pt idx="12">
                  <c:v>18.0</c:v>
                </c:pt>
                <c:pt idx="13">
                  <c:v>9.0</c:v>
                </c:pt>
              </c:numCache>
            </c:numRef>
          </c:val>
        </c:ser>
        <c:ser>
          <c:idx val="2"/>
          <c:order val="2"/>
          <c:tx>
            <c:v>Magyar donor Mo-ba</c:v>
          </c:tx>
          <c:spPr>
            <a:solidFill>
              <a:srgbClr val="FF0000"/>
            </a:solidFill>
          </c:spPr>
          <c:invertIfNegative val="0"/>
          <c:cat>
            <c:numRef>
              <c:f>Magyaro.!$A$1:$A$14</c:f>
              <c:numCache>
                <c:formatCode>General</c:formatCode>
                <c:ptCount val="14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  <c:pt idx="13">
                  <c:v>2015.0</c:v>
                </c:pt>
              </c:numCache>
            </c:numRef>
          </c:cat>
          <c:val>
            <c:numRef>
              <c:f>Magyaro.!$D$1:$D$14</c:f>
              <c:numCache>
                <c:formatCode>General</c:formatCode>
                <c:ptCount val="14"/>
                <c:pt idx="1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82543864"/>
        <c:axId val="-1982540808"/>
      </c:barChart>
      <c:catAx>
        <c:axId val="-1982543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3900000"/>
          <a:lstStyle/>
          <a:p>
            <a:pPr>
              <a:defRPr/>
            </a:pPr>
            <a:endParaRPr lang="de-DE"/>
          </a:p>
        </c:txPr>
        <c:crossAx val="-1982540808"/>
        <c:crosses val="autoZero"/>
        <c:auto val="1"/>
        <c:lblAlgn val="ctr"/>
        <c:lblOffset val="100"/>
        <c:noMultiLvlLbl val="0"/>
      </c:catAx>
      <c:valAx>
        <c:axId val="-1982540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98254386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de-DE"/>
          </a:p>
        </c:txPr>
      </c:legendEntry>
      <c:layout>
        <c:manualLayout>
          <c:xMode val="edge"/>
          <c:yMode val="edge"/>
          <c:x val="0.0906564760224384"/>
          <c:y val="0.0730660429763569"/>
          <c:w val="0.281363040641435"/>
          <c:h val="0.25115157480315"/>
        </c:manualLayout>
      </c:layout>
      <c:overlay val="0"/>
      <c:spPr>
        <a:solidFill>
          <a:schemeClr val="bg1"/>
        </a:solidFill>
        <a:ln w="3175">
          <a:solidFill>
            <a:schemeClr val="tx1"/>
          </a:solidFill>
        </a:ln>
      </c:spPr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1798045041468"/>
          <c:y val="0.0790678887491876"/>
          <c:w val="0.876109973100262"/>
          <c:h val="0.7445896122985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Tabelle1!$K$72</c:f>
              <c:strCache>
                <c:ptCount val="1"/>
              </c:strCache>
            </c:strRef>
          </c:tx>
          <c:invertIfNegative val="0"/>
          <c:cat>
            <c:numRef>
              <c:f>Tabelle1!$J$73:$J$91</c:f>
              <c:numCache>
                <c:formatCode>General</c:formatCode>
                <c:ptCount val="19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</c:numCache>
            </c:numRef>
          </c:cat>
          <c:val>
            <c:numRef>
              <c:f>Tabelle1!$K$73:$K$91</c:f>
              <c:numCache>
                <c:formatCode>###0</c:formatCode>
                <c:ptCount val="19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3.0</c:v>
                </c:pt>
                <c:pt idx="4">
                  <c:v>4.0</c:v>
                </c:pt>
                <c:pt idx="5">
                  <c:v>4.0</c:v>
                </c:pt>
                <c:pt idx="6">
                  <c:v>5.0</c:v>
                </c:pt>
                <c:pt idx="7">
                  <c:v>7.0</c:v>
                </c:pt>
                <c:pt idx="8">
                  <c:v>4.0</c:v>
                </c:pt>
                <c:pt idx="9">
                  <c:v>15.0</c:v>
                </c:pt>
                <c:pt idx="10">
                  <c:v>8.0</c:v>
                </c:pt>
                <c:pt idx="11">
                  <c:v>10.0</c:v>
                </c:pt>
                <c:pt idx="12">
                  <c:v>11.0</c:v>
                </c:pt>
                <c:pt idx="13">
                  <c:v>10.0</c:v>
                </c:pt>
                <c:pt idx="14">
                  <c:v>8.0</c:v>
                </c:pt>
                <c:pt idx="15">
                  <c:v>8.0</c:v>
                </c:pt>
                <c:pt idx="16">
                  <c:v>19.0</c:v>
                </c:pt>
                <c:pt idx="17">
                  <c:v>11.0</c:v>
                </c:pt>
                <c:pt idx="18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79322232"/>
        <c:axId val="-1979319160"/>
      </c:barChart>
      <c:catAx>
        <c:axId val="-1979322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979319160"/>
        <c:crosses val="autoZero"/>
        <c:auto val="1"/>
        <c:lblAlgn val="ctr"/>
        <c:lblOffset val="100"/>
        <c:noMultiLvlLbl val="0"/>
      </c:catAx>
      <c:valAx>
        <c:axId val="-1979319160"/>
        <c:scaling>
          <c:orientation val="minMax"/>
        </c:scaling>
        <c:delete val="0"/>
        <c:axPos val="l"/>
        <c:majorGridlines/>
        <c:numFmt formatCode="###0" sourceLinked="1"/>
        <c:majorTickMark val="out"/>
        <c:minorTickMark val="none"/>
        <c:tickLblPos val="nextTo"/>
        <c:crossAx val="-1979322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29423577826"/>
          <c:y val="0.015381653879853"/>
          <c:w val="0.628297241921053"/>
          <c:h val="0.740010982028427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Tabelle1!$C$39:$C$43</c:f>
              <c:strCache>
                <c:ptCount val="5"/>
                <c:pt idx="0">
                  <c:v>CF</c:v>
                </c:pt>
                <c:pt idx="1">
                  <c:v>IPF</c:v>
                </c:pt>
                <c:pt idx="2">
                  <c:v>COPD</c:v>
                </c:pt>
                <c:pt idx="3">
                  <c:v>other </c:v>
                </c:pt>
                <c:pt idx="4">
                  <c:v>IPH</c:v>
                </c:pt>
              </c:strCache>
            </c:strRef>
          </c:cat>
          <c:val>
            <c:numRef>
              <c:f>Tabelle1!$D$39:$D$43</c:f>
              <c:numCache>
                <c:formatCode>###0</c:formatCode>
                <c:ptCount val="5"/>
                <c:pt idx="0">
                  <c:v>62.0</c:v>
                </c:pt>
                <c:pt idx="1">
                  <c:v>36.0</c:v>
                </c:pt>
                <c:pt idx="2">
                  <c:v>22.0</c:v>
                </c:pt>
                <c:pt idx="3">
                  <c:v>20.0</c:v>
                </c:pt>
                <c:pt idx="4">
                  <c:v>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82969512"/>
        <c:axId val="-1982966568"/>
      </c:barChart>
      <c:catAx>
        <c:axId val="-1982969512"/>
        <c:scaling>
          <c:orientation val="minMax"/>
        </c:scaling>
        <c:delete val="0"/>
        <c:axPos val="l"/>
        <c:majorTickMark val="out"/>
        <c:minorTickMark val="none"/>
        <c:tickLblPos val="nextTo"/>
        <c:crossAx val="-1982966568"/>
        <c:crosses val="autoZero"/>
        <c:auto val="1"/>
        <c:lblAlgn val="ctr"/>
        <c:lblOffset val="100"/>
        <c:noMultiLvlLbl val="0"/>
      </c:catAx>
      <c:valAx>
        <c:axId val="-1982966568"/>
        <c:scaling>
          <c:orientation val="minMax"/>
        </c:scaling>
        <c:delete val="0"/>
        <c:axPos val="b"/>
        <c:majorGridlines/>
        <c:numFmt formatCode="###0" sourceLinked="1"/>
        <c:majorTickMark val="out"/>
        <c:minorTickMark val="none"/>
        <c:tickLblPos val="nextTo"/>
        <c:crossAx val="-1982969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9763595480746"/>
          <c:y val="0.0753384204069239"/>
          <c:w val="0.597329544958073"/>
          <c:h val="0.830245335561848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Tabelle1!$C$9:$C$16</c:f>
              <c:strCache>
                <c:ptCount val="8"/>
                <c:pt idx="0">
                  <c:v>COPD</c:v>
                </c:pt>
                <c:pt idx="1">
                  <c:v>IPF</c:v>
                </c:pt>
                <c:pt idx="2">
                  <c:v>CF</c:v>
                </c:pt>
                <c:pt idx="3">
                  <c:v>other</c:v>
                </c:pt>
                <c:pt idx="4">
                  <c:v>alpha 1</c:v>
                </c:pt>
                <c:pt idx="5">
                  <c:v>IPH</c:v>
                </c:pt>
                <c:pt idx="6">
                  <c:v>Eisenmenger</c:v>
                </c:pt>
                <c:pt idx="7">
                  <c:v>CTEPH</c:v>
                </c:pt>
              </c:strCache>
            </c:strRef>
          </c:cat>
          <c:val>
            <c:numRef>
              <c:f>Tabelle1!$D$9:$D$16</c:f>
              <c:numCache>
                <c:formatCode>###0</c:formatCode>
                <c:ptCount val="8"/>
                <c:pt idx="0">
                  <c:v>477.0</c:v>
                </c:pt>
                <c:pt idx="1">
                  <c:v>161.0</c:v>
                </c:pt>
                <c:pt idx="2">
                  <c:v>116.0</c:v>
                </c:pt>
                <c:pt idx="3">
                  <c:v>68.0</c:v>
                </c:pt>
                <c:pt idx="4">
                  <c:v>53.0</c:v>
                </c:pt>
                <c:pt idx="5">
                  <c:v>36.0</c:v>
                </c:pt>
                <c:pt idx="6">
                  <c:v>21.0</c:v>
                </c:pt>
                <c:pt idx="7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82988728"/>
        <c:axId val="-1982976808"/>
      </c:barChart>
      <c:catAx>
        <c:axId val="-1982988728"/>
        <c:scaling>
          <c:orientation val="minMax"/>
        </c:scaling>
        <c:delete val="0"/>
        <c:axPos val="l"/>
        <c:majorTickMark val="out"/>
        <c:minorTickMark val="none"/>
        <c:tickLblPos val="nextTo"/>
        <c:crossAx val="-1982976808"/>
        <c:crosses val="autoZero"/>
        <c:auto val="1"/>
        <c:lblAlgn val="ctr"/>
        <c:lblOffset val="100"/>
        <c:noMultiLvlLbl val="0"/>
      </c:catAx>
      <c:valAx>
        <c:axId val="-1982976808"/>
        <c:scaling>
          <c:orientation val="minMax"/>
        </c:scaling>
        <c:delete val="0"/>
        <c:axPos val="b"/>
        <c:majorGridlines/>
        <c:numFmt formatCode="###0" sourceLinked="1"/>
        <c:majorTickMark val="out"/>
        <c:minorTickMark val="none"/>
        <c:tickLblPos val="nextTo"/>
        <c:crossAx val="-1982988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Tabelle1!$V$18</c:f>
              <c:strCache>
                <c:ptCount val="1"/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Tabelle1!$U$19:$U$44</c:f>
              <c:numCache>
                <c:formatCode>General</c:formatCode>
                <c:ptCount val="26"/>
                <c:pt idx="0">
                  <c:v>1989.0</c:v>
                </c:pt>
                <c:pt idx="1">
                  <c:v>1990.0</c:v>
                </c:pt>
                <c:pt idx="2">
                  <c:v>1991.0</c:v>
                </c:pt>
                <c:pt idx="3">
                  <c:v>1992.0</c:v>
                </c:pt>
                <c:pt idx="4">
                  <c:v>1993.0</c:v>
                </c:pt>
                <c:pt idx="5">
                  <c:v>1994.0</c:v>
                </c:pt>
                <c:pt idx="6">
                  <c:v>1995.0</c:v>
                </c:pt>
                <c:pt idx="7">
                  <c:v>1996.0</c:v>
                </c:pt>
                <c:pt idx="8">
                  <c:v>1997.0</c:v>
                </c:pt>
                <c:pt idx="9">
                  <c:v>1998.0</c:v>
                </c:pt>
                <c:pt idx="10">
                  <c:v>1999.0</c:v>
                </c:pt>
                <c:pt idx="11">
                  <c:v>2000.0</c:v>
                </c:pt>
                <c:pt idx="12">
                  <c:v>2001.0</c:v>
                </c:pt>
                <c:pt idx="13">
                  <c:v>2002.0</c:v>
                </c:pt>
                <c:pt idx="14">
                  <c:v>2003.0</c:v>
                </c:pt>
                <c:pt idx="15">
                  <c:v>2004.0</c:v>
                </c:pt>
                <c:pt idx="16">
                  <c:v>2005.0</c:v>
                </c:pt>
                <c:pt idx="17">
                  <c:v>2006.0</c:v>
                </c:pt>
                <c:pt idx="18">
                  <c:v>2007.0</c:v>
                </c:pt>
                <c:pt idx="19">
                  <c:v>2008.0</c:v>
                </c:pt>
                <c:pt idx="20">
                  <c:v>2009.0</c:v>
                </c:pt>
                <c:pt idx="21">
                  <c:v>2010.0</c:v>
                </c:pt>
                <c:pt idx="22">
                  <c:v>2011.0</c:v>
                </c:pt>
                <c:pt idx="23">
                  <c:v>2012.0</c:v>
                </c:pt>
                <c:pt idx="24">
                  <c:v>2013.0</c:v>
                </c:pt>
                <c:pt idx="25">
                  <c:v>2014.0</c:v>
                </c:pt>
              </c:numCache>
            </c:numRef>
          </c:cat>
          <c:val>
            <c:numRef>
              <c:f>Tabelle1!$V$19:$V$44</c:f>
              <c:numCache>
                <c:formatCode>###0</c:formatCode>
                <c:ptCount val="26"/>
                <c:pt idx="0">
                  <c:v>3.0</c:v>
                </c:pt>
                <c:pt idx="1">
                  <c:v>16.0</c:v>
                </c:pt>
                <c:pt idx="2">
                  <c:v>14.0</c:v>
                </c:pt>
                <c:pt idx="3">
                  <c:v>24.0</c:v>
                </c:pt>
                <c:pt idx="4">
                  <c:v>25.0</c:v>
                </c:pt>
                <c:pt idx="5">
                  <c:v>22.0</c:v>
                </c:pt>
                <c:pt idx="6">
                  <c:v>16.0</c:v>
                </c:pt>
                <c:pt idx="7">
                  <c:v>15.0</c:v>
                </c:pt>
                <c:pt idx="8">
                  <c:v>21.0</c:v>
                </c:pt>
                <c:pt idx="9">
                  <c:v>45.0</c:v>
                </c:pt>
                <c:pt idx="10">
                  <c:v>43.0</c:v>
                </c:pt>
                <c:pt idx="11">
                  <c:v>34.0</c:v>
                </c:pt>
                <c:pt idx="12">
                  <c:v>28.0</c:v>
                </c:pt>
                <c:pt idx="13">
                  <c:v>45.0</c:v>
                </c:pt>
                <c:pt idx="14">
                  <c:v>39.0</c:v>
                </c:pt>
                <c:pt idx="15">
                  <c:v>36.0</c:v>
                </c:pt>
                <c:pt idx="16">
                  <c:v>47.0</c:v>
                </c:pt>
                <c:pt idx="17">
                  <c:v>57.0</c:v>
                </c:pt>
                <c:pt idx="18">
                  <c:v>37.0</c:v>
                </c:pt>
                <c:pt idx="19">
                  <c:v>63.0</c:v>
                </c:pt>
                <c:pt idx="20">
                  <c:v>49.0</c:v>
                </c:pt>
                <c:pt idx="21">
                  <c:v>52.0</c:v>
                </c:pt>
                <c:pt idx="22">
                  <c:v>59.0</c:v>
                </c:pt>
                <c:pt idx="23">
                  <c:v>44.0</c:v>
                </c:pt>
                <c:pt idx="24">
                  <c:v>67.0</c:v>
                </c:pt>
                <c:pt idx="25">
                  <c:v>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82940632"/>
        <c:axId val="-1982937592"/>
      </c:barChart>
      <c:catAx>
        <c:axId val="-1982940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982937592"/>
        <c:crosses val="autoZero"/>
        <c:auto val="1"/>
        <c:lblAlgn val="ctr"/>
        <c:lblOffset val="100"/>
        <c:noMultiLvlLbl val="0"/>
      </c:catAx>
      <c:valAx>
        <c:axId val="-1982937592"/>
        <c:scaling>
          <c:orientation val="minMax"/>
        </c:scaling>
        <c:delete val="0"/>
        <c:axPos val="l"/>
        <c:majorGridlines/>
        <c:numFmt formatCode="###0" sourceLinked="1"/>
        <c:majorTickMark val="out"/>
        <c:minorTickMark val="none"/>
        <c:tickLblPos val="nextTo"/>
        <c:crossAx val="-1982940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86408160128633"/>
          <c:y val="0.0404021822599686"/>
          <c:w val="0.903265957734665"/>
          <c:h val="0.761863891261627"/>
        </c:manualLayout>
      </c:layout>
      <c:barChart>
        <c:barDir val="col"/>
        <c:grouping val="stacked"/>
        <c:varyColors val="0"/>
        <c:ser>
          <c:idx val="1"/>
          <c:order val="0"/>
          <c:tx>
            <c:v>Bécs LuTx</c:v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Munka1!$A$6:$A$27</c:f>
              <c:numCache>
                <c:formatCode>General</c:formatCode>
                <c:ptCount val="22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  <c:pt idx="21">
                  <c:v>2017.0</c:v>
                </c:pt>
              </c:numCache>
            </c:numRef>
          </c:cat>
          <c:val>
            <c:numRef>
              <c:f>Munka1!$B$6:$B$27</c:f>
              <c:numCache>
                <c:formatCode>General</c:formatCode>
                <c:ptCount val="22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3.0</c:v>
                </c:pt>
                <c:pt idx="4">
                  <c:v>4.0</c:v>
                </c:pt>
                <c:pt idx="5">
                  <c:v>4.0</c:v>
                </c:pt>
                <c:pt idx="6">
                  <c:v>5.0</c:v>
                </c:pt>
                <c:pt idx="7">
                  <c:v>7.0</c:v>
                </c:pt>
                <c:pt idx="8">
                  <c:v>4.0</c:v>
                </c:pt>
                <c:pt idx="9">
                  <c:v>15.0</c:v>
                </c:pt>
                <c:pt idx="10">
                  <c:v>13.0</c:v>
                </c:pt>
                <c:pt idx="11">
                  <c:v>10.0</c:v>
                </c:pt>
                <c:pt idx="12">
                  <c:v>11.0</c:v>
                </c:pt>
                <c:pt idx="13">
                  <c:v>10.0</c:v>
                </c:pt>
                <c:pt idx="14">
                  <c:v>8.0</c:v>
                </c:pt>
                <c:pt idx="15">
                  <c:v>8.0</c:v>
                </c:pt>
                <c:pt idx="16">
                  <c:v>19.0</c:v>
                </c:pt>
                <c:pt idx="17">
                  <c:v>11.0</c:v>
                </c:pt>
                <c:pt idx="18">
                  <c:v>21.0</c:v>
                </c:pt>
                <c:pt idx="19">
                  <c:v>22.0</c:v>
                </c:pt>
                <c:pt idx="20">
                  <c:v>6.0</c:v>
                </c:pt>
                <c:pt idx="21">
                  <c:v>1.0</c:v>
                </c:pt>
              </c:numCache>
            </c:numRef>
          </c:val>
        </c:ser>
        <c:ser>
          <c:idx val="2"/>
          <c:order val="1"/>
          <c:tx>
            <c:v>Budapest LuTx</c:v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Munka1!$A$6:$A$27</c:f>
              <c:numCache>
                <c:formatCode>General</c:formatCode>
                <c:ptCount val="22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  <c:pt idx="21">
                  <c:v>2017.0</c:v>
                </c:pt>
              </c:numCache>
            </c:numRef>
          </c:cat>
          <c:val>
            <c:numRef>
              <c:f>Munka1!$C$6:$C$27</c:f>
              <c:numCache>
                <c:formatCode>General</c:formatCode>
                <c:ptCount val="22"/>
                <c:pt idx="19">
                  <c:v>1.0</c:v>
                </c:pt>
                <c:pt idx="20">
                  <c:v>17.0</c:v>
                </c:pt>
                <c:pt idx="21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13191208"/>
        <c:axId val="-2085568520"/>
      </c:barChart>
      <c:catAx>
        <c:axId val="-2013191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de-DE"/>
          </a:p>
        </c:txPr>
        <c:crossAx val="-2085568520"/>
        <c:crosses val="autoZero"/>
        <c:auto val="1"/>
        <c:lblAlgn val="ctr"/>
        <c:lblOffset val="100"/>
        <c:noMultiLvlLbl val="0"/>
      </c:catAx>
      <c:valAx>
        <c:axId val="-2085568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de-DE"/>
          </a:p>
        </c:txPr>
        <c:crossAx val="-201319120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248624-9CBB-43B4-A5DF-F1C1B362E5FB}" type="doc">
      <dgm:prSet loTypeId="urn:microsoft.com/office/officeart/2005/8/layout/pyramid2" loCatId="pyramid" qsTypeId="urn:microsoft.com/office/officeart/2005/8/quickstyle/simple5" qsCatId="simple" csTypeId="urn:microsoft.com/office/officeart/2005/8/colors/accent5_3" csCatId="accent5" phldr="1"/>
      <dgm:spPr/>
    </dgm:pt>
    <dgm:pt modelId="{4A1692F0-F99A-46F9-9523-7D8281F45B3C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National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(6)</a:t>
          </a:r>
        </a:p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Procurement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(9)</a:t>
          </a:r>
          <a:endParaRPr kumimoji="0" lang="en-US" sz="1800" b="1" i="0" u="none" strike="noStrike" cap="none" normalizeH="0" baseline="0" dirty="0" smtClean="0">
            <a:ln/>
            <a:effectLst/>
            <a:latin typeface="Calibri" pitchFamily="34" charset="0"/>
          </a:endParaRPr>
        </a:p>
      </dgm:t>
    </dgm:pt>
    <dgm:pt modelId="{126865A8-CEA2-4E60-B106-28EAF581136F}" type="parTrans" cxnId="{126E8333-A559-4E5E-9632-0B670887618E}">
      <dgm:prSet/>
      <dgm:spPr/>
      <dgm:t>
        <a:bodyPr/>
        <a:lstStyle/>
        <a:p>
          <a:endParaRPr lang="hu-HU"/>
        </a:p>
      </dgm:t>
    </dgm:pt>
    <dgm:pt modelId="{F0E015D5-668E-4EF7-823C-7955AB8077FC}" type="sibTrans" cxnId="{126E8333-A559-4E5E-9632-0B670887618E}">
      <dgm:prSet/>
      <dgm:spPr/>
      <dgm:t>
        <a:bodyPr/>
        <a:lstStyle/>
        <a:p>
          <a:endParaRPr lang="hu-HU"/>
        </a:p>
      </dgm:t>
    </dgm:pt>
    <dgm:pt modelId="{3D960432-72FA-4EC7-B92F-46E25D583833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Hospital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(20) </a:t>
          </a:r>
        </a:p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In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20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hospitals</a:t>
          </a:r>
          <a:endParaRPr kumimoji="0" lang="en-US" sz="1800" b="1" i="0" u="none" strike="noStrike" cap="none" normalizeH="0" baseline="0" dirty="0" smtClean="0">
            <a:ln/>
            <a:effectLst/>
            <a:latin typeface="Calibri" pitchFamily="34" charset="0"/>
          </a:endParaRPr>
        </a:p>
      </dgm:t>
    </dgm:pt>
    <dgm:pt modelId="{F5241BC8-EED8-4FAA-A5E5-655F99A39A2B}" type="parTrans" cxnId="{5703E4B4-BFE8-4F4E-A518-09F69DFCFB76}">
      <dgm:prSet/>
      <dgm:spPr/>
      <dgm:t>
        <a:bodyPr/>
        <a:lstStyle/>
        <a:p>
          <a:endParaRPr lang="hu-HU"/>
        </a:p>
      </dgm:t>
    </dgm:pt>
    <dgm:pt modelId="{73AC6585-964F-45DA-9761-1FE743A89AE4}" type="sibTrans" cxnId="{5703E4B4-BFE8-4F4E-A518-09F69DFCFB76}">
      <dgm:prSet/>
      <dgm:spPr/>
      <dgm:t>
        <a:bodyPr/>
        <a:lstStyle/>
        <a:p>
          <a:endParaRPr lang="hu-HU"/>
        </a:p>
      </dgm:t>
    </dgm:pt>
    <dgm:pt modelId="{22F39DDE-6A9E-4731-A3AB-027A847A3529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Clinical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(14) </a:t>
          </a:r>
        </a:p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In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6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tx</a:t>
          </a:r>
          <a:r>
            <a:rPr kumimoji="0" lang="hu-HU" sz="1800" b="1" i="0" u="none" strike="noStrike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cap="none" normalizeH="0" baseline="0" dirty="0" err="1" smtClean="0">
              <a:ln/>
              <a:effectLst/>
              <a:latin typeface="Calibri" pitchFamily="34" charset="0"/>
            </a:rPr>
            <a:t>centres</a:t>
          </a:r>
          <a:endParaRPr kumimoji="0" lang="hu-HU" sz="1800" b="1" i="0" u="none" strike="noStrike" cap="none" normalizeH="0" baseline="0" dirty="0" smtClean="0">
            <a:ln/>
            <a:effectLst/>
            <a:latin typeface="Calibri" pitchFamily="34" charset="0"/>
          </a:endParaRPr>
        </a:p>
      </dgm:t>
    </dgm:pt>
    <dgm:pt modelId="{ED46DC77-56E0-4A8E-BB0A-FD4EFF17EED6}" type="parTrans" cxnId="{F22284F5-A599-4A31-9808-17C0A2C074BE}">
      <dgm:prSet/>
      <dgm:spPr/>
      <dgm:t>
        <a:bodyPr/>
        <a:lstStyle/>
        <a:p>
          <a:endParaRPr lang="hu-HU"/>
        </a:p>
      </dgm:t>
    </dgm:pt>
    <dgm:pt modelId="{621278E7-3754-4E07-BB01-B0DB708D67AF}" type="sibTrans" cxnId="{F22284F5-A599-4A31-9808-17C0A2C074BE}">
      <dgm:prSet/>
      <dgm:spPr/>
      <dgm:t>
        <a:bodyPr/>
        <a:lstStyle/>
        <a:p>
          <a:endParaRPr lang="hu-HU"/>
        </a:p>
      </dgm:t>
    </dgm:pt>
    <dgm:pt modelId="{922C0843-3D5B-4916-9BF1-8B8B115D7FC1}" type="pres">
      <dgm:prSet presAssocID="{4D248624-9CBB-43B4-A5DF-F1C1B362E5FB}" presName="compositeShape" presStyleCnt="0">
        <dgm:presLayoutVars>
          <dgm:dir/>
          <dgm:resizeHandles/>
        </dgm:presLayoutVars>
      </dgm:prSet>
      <dgm:spPr/>
    </dgm:pt>
    <dgm:pt modelId="{0672C3B8-BBCA-4286-8A55-60269BDE8BE6}" type="pres">
      <dgm:prSet presAssocID="{4D248624-9CBB-43B4-A5DF-F1C1B362E5FB}" presName="pyramid" presStyleLbl="node1" presStyleIdx="0" presStyleCnt="1" custScaleX="133782" custScaleY="97655"/>
      <dgm:spPr/>
    </dgm:pt>
    <dgm:pt modelId="{09F860D5-4A16-4752-BFF1-913826C7A1CA}" type="pres">
      <dgm:prSet presAssocID="{4D248624-9CBB-43B4-A5DF-F1C1B362E5FB}" presName="theList" presStyleCnt="0"/>
      <dgm:spPr/>
    </dgm:pt>
    <dgm:pt modelId="{3E51C582-9473-447C-993E-2C6307BE0CD1}" type="pres">
      <dgm:prSet presAssocID="{4A1692F0-F99A-46F9-9523-7D8281F45B3C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D26970D-98E6-4D55-9BAC-53F71CDB5E31}" type="pres">
      <dgm:prSet presAssocID="{4A1692F0-F99A-46F9-9523-7D8281F45B3C}" presName="aSpace" presStyleCnt="0"/>
      <dgm:spPr/>
    </dgm:pt>
    <dgm:pt modelId="{29DCC46E-A1D0-4FE2-AC82-A9EA2AC5199D}" type="pres">
      <dgm:prSet presAssocID="{22F39DDE-6A9E-4731-A3AB-027A847A3529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16C6EA6-964E-47C9-8A10-99B06C18721B}" type="pres">
      <dgm:prSet presAssocID="{22F39DDE-6A9E-4731-A3AB-027A847A3529}" presName="aSpace" presStyleCnt="0"/>
      <dgm:spPr/>
    </dgm:pt>
    <dgm:pt modelId="{10BB10F0-F3AA-4AEA-BA0B-5A174ED8FD6D}" type="pres">
      <dgm:prSet presAssocID="{3D960432-72FA-4EC7-B92F-46E25D58383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14FA1FB-031B-4765-9151-C55F0759E86E}" type="pres">
      <dgm:prSet presAssocID="{3D960432-72FA-4EC7-B92F-46E25D583833}" presName="aSpace" presStyleCnt="0"/>
      <dgm:spPr/>
    </dgm:pt>
  </dgm:ptLst>
  <dgm:cxnLst>
    <dgm:cxn modelId="{126E8333-A559-4E5E-9632-0B670887618E}" srcId="{4D248624-9CBB-43B4-A5DF-F1C1B362E5FB}" destId="{4A1692F0-F99A-46F9-9523-7D8281F45B3C}" srcOrd="0" destOrd="0" parTransId="{126865A8-CEA2-4E60-B106-28EAF581136F}" sibTransId="{F0E015D5-668E-4EF7-823C-7955AB8077FC}"/>
    <dgm:cxn modelId="{5703E4B4-BFE8-4F4E-A518-09F69DFCFB76}" srcId="{4D248624-9CBB-43B4-A5DF-F1C1B362E5FB}" destId="{3D960432-72FA-4EC7-B92F-46E25D583833}" srcOrd="2" destOrd="0" parTransId="{F5241BC8-EED8-4FAA-A5E5-655F99A39A2B}" sibTransId="{73AC6585-964F-45DA-9761-1FE743A89AE4}"/>
    <dgm:cxn modelId="{E44482B0-B302-0B4E-A5B6-A78E359B7843}" type="presOf" srcId="{4D248624-9CBB-43B4-A5DF-F1C1B362E5FB}" destId="{922C0843-3D5B-4916-9BF1-8B8B115D7FC1}" srcOrd="0" destOrd="0" presId="urn:microsoft.com/office/officeart/2005/8/layout/pyramid2"/>
    <dgm:cxn modelId="{49F67870-6B45-3743-8060-AD2760E508B2}" type="presOf" srcId="{4A1692F0-F99A-46F9-9523-7D8281F45B3C}" destId="{3E51C582-9473-447C-993E-2C6307BE0CD1}" srcOrd="0" destOrd="0" presId="urn:microsoft.com/office/officeart/2005/8/layout/pyramid2"/>
    <dgm:cxn modelId="{18297A52-F665-0E46-B832-0B04BE2BDC71}" type="presOf" srcId="{22F39DDE-6A9E-4731-A3AB-027A847A3529}" destId="{29DCC46E-A1D0-4FE2-AC82-A9EA2AC5199D}" srcOrd="0" destOrd="0" presId="urn:microsoft.com/office/officeart/2005/8/layout/pyramid2"/>
    <dgm:cxn modelId="{5277D150-7F68-C645-BE76-0CFC518A6DD6}" type="presOf" srcId="{3D960432-72FA-4EC7-B92F-46E25D583833}" destId="{10BB10F0-F3AA-4AEA-BA0B-5A174ED8FD6D}" srcOrd="0" destOrd="0" presId="urn:microsoft.com/office/officeart/2005/8/layout/pyramid2"/>
    <dgm:cxn modelId="{F22284F5-A599-4A31-9808-17C0A2C074BE}" srcId="{4D248624-9CBB-43B4-A5DF-F1C1B362E5FB}" destId="{22F39DDE-6A9E-4731-A3AB-027A847A3529}" srcOrd="1" destOrd="0" parTransId="{ED46DC77-56E0-4A8E-BB0A-FD4EFF17EED6}" sibTransId="{621278E7-3754-4E07-BB01-B0DB708D67AF}"/>
    <dgm:cxn modelId="{8806AA0A-B7D3-524E-B85C-51D4B189FAE0}" type="presParOf" srcId="{922C0843-3D5B-4916-9BF1-8B8B115D7FC1}" destId="{0672C3B8-BBCA-4286-8A55-60269BDE8BE6}" srcOrd="0" destOrd="0" presId="urn:microsoft.com/office/officeart/2005/8/layout/pyramid2"/>
    <dgm:cxn modelId="{067A6A84-6A2B-D946-BCCC-A574AE1DFE74}" type="presParOf" srcId="{922C0843-3D5B-4916-9BF1-8B8B115D7FC1}" destId="{09F860D5-4A16-4752-BFF1-913826C7A1CA}" srcOrd="1" destOrd="0" presId="urn:microsoft.com/office/officeart/2005/8/layout/pyramid2"/>
    <dgm:cxn modelId="{F4791CC0-5812-9E43-8A9C-5A932DE3F36E}" type="presParOf" srcId="{09F860D5-4A16-4752-BFF1-913826C7A1CA}" destId="{3E51C582-9473-447C-993E-2C6307BE0CD1}" srcOrd="0" destOrd="0" presId="urn:microsoft.com/office/officeart/2005/8/layout/pyramid2"/>
    <dgm:cxn modelId="{4D058BD6-64FC-8440-BD35-879CD41F0141}" type="presParOf" srcId="{09F860D5-4A16-4752-BFF1-913826C7A1CA}" destId="{2D26970D-98E6-4D55-9BAC-53F71CDB5E31}" srcOrd="1" destOrd="0" presId="urn:microsoft.com/office/officeart/2005/8/layout/pyramid2"/>
    <dgm:cxn modelId="{BADA41BE-9F06-BC42-8DD9-B232DD257A19}" type="presParOf" srcId="{09F860D5-4A16-4752-BFF1-913826C7A1CA}" destId="{29DCC46E-A1D0-4FE2-AC82-A9EA2AC5199D}" srcOrd="2" destOrd="0" presId="urn:microsoft.com/office/officeart/2005/8/layout/pyramid2"/>
    <dgm:cxn modelId="{D86E22A3-7CF7-3840-A30E-4B9478C27A04}" type="presParOf" srcId="{09F860D5-4A16-4752-BFF1-913826C7A1CA}" destId="{916C6EA6-964E-47C9-8A10-99B06C18721B}" srcOrd="3" destOrd="0" presId="urn:microsoft.com/office/officeart/2005/8/layout/pyramid2"/>
    <dgm:cxn modelId="{B28F1A08-EC54-674A-9383-0589AE704C08}" type="presParOf" srcId="{09F860D5-4A16-4752-BFF1-913826C7A1CA}" destId="{10BB10F0-F3AA-4AEA-BA0B-5A174ED8FD6D}" srcOrd="4" destOrd="0" presId="urn:microsoft.com/office/officeart/2005/8/layout/pyramid2"/>
    <dgm:cxn modelId="{A60F3A78-AAC5-FD42-95F1-A5022AA39821}" type="presParOf" srcId="{09F860D5-4A16-4752-BFF1-913826C7A1CA}" destId="{A14FA1FB-031B-4765-9151-C55F0759E86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2C3B8-BBCA-4286-8A55-60269BDE8BE6}">
      <dsp:nvSpPr>
        <dsp:cNvPr id="0" name=""/>
        <dsp:cNvSpPr/>
      </dsp:nvSpPr>
      <dsp:spPr>
        <a:xfrm>
          <a:off x="524485" y="58256"/>
          <a:ext cx="4495276" cy="4852039"/>
        </a:xfrm>
        <a:prstGeom prst="triangle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51C582-9473-447C-993E-2C6307BE0CD1}">
      <dsp:nvSpPr>
        <dsp:cNvPr id="0" name=""/>
        <dsp:cNvSpPr/>
      </dsp:nvSpPr>
      <dsp:spPr>
        <a:xfrm>
          <a:off x="2772124" y="499523"/>
          <a:ext cx="2184097" cy="117614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National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(6)</a:t>
          </a:r>
        </a:p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Procurement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(9)</a:t>
          </a:r>
          <a:endParaRPr kumimoji="0" lang="en-US" sz="1800" b="1" i="0" u="none" strike="noStrike" kern="1200" cap="none" normalizeH="0" baseline="0" dirty="0" smtClean="0">
            <a:ln/>
            <a:effectLst/>
            <a:latin typeface="Calibri" pitchFamily="34" charset="0"/>
          </a:endParaRPr>
        </a:p>
      </dsp:txBody>
      <dsp:txXfrm>
        <a:off x="2829539" y="556938"/>
        <a:ext cx="2069267" cy="1061319"/>
      </dsp:txXfrm>
    </dsp:sp>
    <dsp:sp modelId="{29DCC46E-A1D0-4FE2-AC82-A9EA2AC5199D}">
      <dsp:nvSpPr>
        <dsp:cNvPr id="0" name=""/>
        <dsp:cNvSpPr/>
      </dsp:nvSpPr>
      <dsp:spPr>
        <a:xfrm>
          <a:off x="2772124" y="1822691"/>
          <a:ext cx="2184097" cy="117614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Clinical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(14) </a:t>
          </a:r>
        </a:p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In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6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tx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centres</a:t>
          </a:r>
          <a:endParaRPr kumimoji="0" lang="hu-HU" sz="1800" b="1" i="0" u="none" strike="noStrike" kern="1200" cap="none" normalizeH="0" baseline="0" dirty="0" smtClean="0">
            <a:ln/>
            <a:effectLst/>
            <a:latin typeface="Calibri" pitchFamily="34" charset="0"/>
          </a:endParaRPr>
        </a:p>
      </dsp:txBody>
      <dsp:txXfrm>
        <a:off x="2829539" y="1880106"/>
        <a:ext cx="2069267" cy="1061319"/>
      </dsp:txXfrm>
    </dsp:sp>
    <dsp:sp modelId="{10BB10F0-F3AA-4AEA-BA0B-5A174ED8FD6D}">
      <dsp:nvSpPr>
        <dsp:cNvPr id="0" name=""/>
        <dsp:cNvSpPr/>
      </dsp:nvSpPr>
      <dsp:spPr>
        <a:xfrm>
          <a:off x="2772124" y="3145860"/>
          <a:ext cx="2184097" cy="1176149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Hospital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coordinators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(20) </a:t>
          </a:r>
        </a:p>
        <a:p>
          <a:pPr marL="0" marR="0" lvl="0" indent="0" algn="ctr" defTabSz="462915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In</a:t>
          </a:r>
          <a:r>
            <a:rPr kumimoji="0" lang="hu-HU" sz="1800" b="1" i="0" u="none" strike="noStrike" kern="1200" cap="none" normalizeH="0" baseline="0" dirty="0" smtClean="0">
              <a:ln/>
              <a:effectLst/>
              <a:latin typeface="Calibri" pitchFamily="34" charset="0"/>
            </a:rPr>
            <a:t> 20 </a:t>
          </a:r>
          <a:r>
            <a:rPr kumimoji="0" lang="hu-HU" sz="1800" b="1" i="0" u="none" strike="noStrike" kern="1200" cap="none" normalizeH="0" baseline="0" dirty="0" err="1" smtClean="0">
              <a:ln/>
              <a:effectLst/>
              <a:latin typeface="Calibri" pitchFamily="34" charset="0"/>
            </a:rPr>
            <a:t>hospitals</a:t>
          </a:r>
          <a:endParaRPr kumimoji="0" lang="en-US" sz="1800" b="1" i="0" u="none" strike="noStrike" kern="1200" cap="none" normalizeH="0" baseline="0" dirty="0" smtClean="0">
            <a:ln/>
            <a:effectLst/>
            <a:latin typeface="Calibri" pitchFamily="34" charset="0"/>
          </a:endParaRPr>
        </a:p>
      </dsp:txBody>
      <dsp:txXfrm>
        <a:off x="2829539" y="3203275"/>
        <a:ext cx="2069267" cy="1061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08EFB-6183-A54C-B32D-0A80F9390E70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1DB7F-D99A-8648-9E50-74C139BC28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8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C2A67C-B241-5A4C-9E2B-1629111926A3}" type="slidenum">
              <a:rPr lang="de-DE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</a:t>
            </a:fld>
            <a:endParaRPr lang="de-DE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056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73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80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00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/>
              <a:pPr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6212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780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362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353" fontAlgn="base">
              <a:spcBef>
                <a:spcPct val="0"/>
              </a:spcBef>
              <a:spcAft>
                <a:spcPct val="0"/>
              </a:spcAft>
              <a:defRPr/>
            </a:pPr>
            <a:fld id="{727650B0-3FD2-4754-963D-8F37432AD98D}" type="slidenum">
              <a:rPr lang="de-DE" sz="1200">
                <a:solidFill>
                  <a:prstClr val="black"/>
                </a:solidFill>
                <a:latin typeface="Calibri"/>
              </a:rPr>
              <a:pPr algn="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de-DE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40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hu-HU" b="0" i="0" dirty="0" smtClean="0"/>
              <a:t>Első</a:t>
            </a:r>
            <a:r>
              <a:rPr lang="hu-HU" b="0" i="0" baseline="0" dirty="0" smtClean="0"/>
              <a:t> magyar Bécsben 27 éves férfi </a:t>
            </a:r>
            <a:r>
              <a:rPr lang="hu-HU" b="0" i="0" baseline="0" dirty="0" err="1" smtClean="0"/>
              <a:t>fibrosis</a:t>
            </a:r>
            <a:r>
              <a:rPr lang="hu-HU" b="0" i="0" baseline="0" dirty="0" smtClean="0"/>
              <a:t> miatt</a:t>
            </a:r>
          </a:p>
          <a:p>
            <a:pPr>
              <a:spcBef>
                <a:spcPct val="0"/>
              </a:spcBef>
            </a:pPr>
            <a:r>
              <a:rPr lang="hu-HU" b="0" i="0" baseline="0" dirty="0" smtClean="0"/>
              <a:t>Első magyar </a:t>
            </a:r>
            <a:r>
              <a:rPr lang="hu-HU" b="0" i="0" baseline="0" dirty="0" err="1" smtClean="0"/>
              <a:t>Budaesten</a:t>
            </a:r>
            <a:r>
              <a:rPr lang="hu-HU" b="0" i="0" baseline="0" dirty="0" smtClean="0"/>
              <a:t> 54 éves férfi COPD miatt</a:t>
            </a: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95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2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7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DE152-A159-438B-BBF0-BF67E53D1D63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145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55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03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hu-HU" b="0" i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79244-72FA-4D29-8CC0-CB157239378E}" type="slidenum">
              <a:rPr lang="hu-HU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hu-H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10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32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1385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687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979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0479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1842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9121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1889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4086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398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9510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60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098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245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4768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lIns="91435" tIns="45718" rIns="91435" bIns="45718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90422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753909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76981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84949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5569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11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37874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35" tIns="45718" rIns="91435" bIns="45718"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76566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hu-HU" smtClean="0"/>
              <a:t>Mastertitelformat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914353"/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914353"/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914353"/>
            <a:fld id="{CA709013-1E3E-E144-BA57-B58DD7C0D0C8}" type="slidenum">
              <a:rPr lang="de-DE">
                <a:solidFill>
                  <a:prstClr val="black"/>
                </a:solidFill>
              </a:rPr>
              <a:pPr defTabSz="914353"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795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35" tIns="45718" rIns="91435" bIns="45718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5620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 lIns="91435" tIns="45718" rIns="91435" bIns="45718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0033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4628745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prstClr val="white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11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009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6580896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12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2365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13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4199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9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4370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1873332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2525371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49865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11" name="Gerade Verbindung 13"/>
          <p:cNvCxnSpPr/>
          <p:nvPr userDrawn="1"/>
        </p:nvCxnSpPr>
        <p:spPr bwMode="auto">
          <a:xfrm flipH="1">
            <a:off x="972000" y="908720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3980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10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627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23100742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kern="0" dirty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</a:p>
        </p:txBody>
      </p:sp>
      <p:cxnSp>
        <p:nvCxnSpPr>
          <p:cNvPr id="11" name="Gerade Verbindung 13"/>
          <p:cNvCxnSpPr/>
          <p:nvPr userDrawn="1"/>
        </p:nvCxnSpPr>
        <p:spPr bwMode="auto">
          <a:xfrm flipH="1">
            <a:off x="972000" y="908720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045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11D4E"/>
                </a:solidFill>
                <a:latin typeface="Lucida Sans"/>
              </a:rPr>
              <a:t>Organisational unit</a:t>
            </a:r>
            <a:endParaRPr lang="de-DE" dirty="0">
              <a:solidFill>
                <a:srgbClr val="111D4E"/>
              </a:solidFill>
              <a:latin typeface="Lucida San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111D4E"/>
                </a:solidFill>
                <a:latin typeface="Lucida Sans"/>
              </a:rPr>
              <a:t>Presentation title / topic OR Presenter's name</a:t>
            </a:r>
            <a:endParaRPr lang="de-DE" dirty="0">
              <a:solidFill>
                <a:srgbClr val="111D4E"/>
              </a:solidFill>
              <a:latin typeface="Lucida San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0" y="2"/>
            <a:ext cx="9144000" cy="630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39087" y="1345093"/>
            <a:ext cx="7975073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39087" y="3824768"/>
            <a:ext cx="7975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hu-HU" noProof="0" smtClean="0"/>
              <a:t>Master-Untertitelformat bearbeiten</a:t>
            </a:r>
            <a:endParaRPr lang="en-GB" noProof="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7454" r="166" b="2507"/>
          <a:stretch/>
        </p:blipFill>
        <p:spPr bwMode="auto">
          <a:xfrm>
            <a:off x="191069" y="6380020"/>
            <a:ext cx="1737470" cy="39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54204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2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8"/>
            <a:ext cx="7912100" cy="4967288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856459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B6C09D1-9D44-46E9-90D5-584F6311654E}" type="slidenum">
              <a:rPr lang="de-DE" smtClean="0">
                <a:solidFill>
                  <a:srgbClr val="111D4E"/>
                </a:solidFill>
                <a:latin typeface="Lucida Sans"/>
              </a:rPr>
              <a:pPr/>
              <a:t>‹Nr.›</a:t>
            </a:fld>
            <a:endParaRPr lang="de-DE" dirty="0">
              <a:solidFill>
                <a:srgbClr val="111D4E"/>
              </a:solidFill>
              <a:latin typeface="Lucida San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539087" y="1345093"/>
            <a:ext cx="7975073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39087" y="3824768"/>
            <a:ext cx="7975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hu-HU" noProof="0" smtClean="0"/>
              <a:t>Master-Untertitelformat 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3748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</p:spPr>
        <p:txBody>
          <a:bodyPr tIns="71996" bIns="0"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14539"/>
            <a:ext cx="7886700" cy="4162425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8650" y="1341439"/>
            <a:ext cx="7886700" cy="630237"/>
          </a:xfr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hu-HU" noProof="0" smtClean="0"/>
              <a:t>Mastertextformat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5"/>
            <a:ext cx="3637668" cy="233363"/>
          </a:xfrm>
          <a:prstGeom prst="rect">
            <a:avLst/>
          </a:prstGeom>
        </p:spPr>
        <p:txBody>
          <a:bodyPr vert="horz" lIns="91435" tIns="45718" rIns="91435" bIns="45718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6999611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00" y="365125"/>
            <a:ext cx="7887600" cy="972000"/>
          </a:xfrm>
        </p:spPr>
        <p:txBody>
          <a:bodyPr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30000" y="5697788"/>
            <a:ext cx="7912100" cy="56542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Bildunterschrift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30000" y="1425685"/>
            <a:ext cx="7924800" cy="4272104"/>
          </a:xfrm>
        </p:spPr>
        <p:txBody>
          <a:bodyPr/>
          <a:lstStyle/>
          <a:p>
            <a:r>
              <a:rPr lang="hu-HU" smtClean="0"/>
              <a:t>Bild auf Platzhalter ziehen oder durch Klicken auf Symbol hinzufügen</a:t>
            </a:r>
            <a:endParaRPr lang="en-GB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5"/>
            <a:ext cx="3637668" cy="233363"/>
          </a:xfrm>
          <a:prstGeom prst="rect">
            <a:avLst/>
          </a:prstGeom>
        </p:spPr>
        <p:txBody>
          <a:bodyPr vert="horz" lIns="91435" tIns="45718" rIns="91435" bIns="45718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5209652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- schwarz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41439"/>
            <a:ext cx="3886200" cy="4835525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41439"/>
            <a:ext cx="3886200" cy="4835525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516774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54631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Weiß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noProof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33159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rosa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noProof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271748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türkis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noProof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981885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41439"/>
            <a:ext cx="3886200" cy="4835525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41439"/>
            <a:ext cx="3886200" cy="4835525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7834408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976312"/>
          </a:xfrm>
        </p:spPr>
        <p:txBody>
          <a:bodyPr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341439"/>
            <a:ext cx="3868340" cy="859320"/>
          </a:xfr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noProof="0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200759"/>
            <a:ext cx="3868340" cy="3988904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341439"/>
            <a:ext cx="3887391" cy="859320"/>
          </a:xfrm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buNone/>
              <a:defRPr lang="de-DE" sz="2400" b="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marL="0" lvl="0" indent="0" algn="l" defTabSz="914353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u-HU" noProof="0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2200759"/>
            <a:ext cx="3887391" cy="3988904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9498722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5"/>
            <a:ext cx="3637668" cy="233363"/>
          </a:xfrm>
          <a:prstGeom prst="rect">
            <a:avLst/>
          </a:prstGeom>
        </p:spPr>
        <p:txBody>
          <a:bodyPr vert="horz" lIns="91435" tIns="45718" rIns="91435" bIns="45718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6308725"/>
          </a:xfrm>
        </p:spPr>
        <p:txBody>
          <a:bodyPr/>
          <a:lstStyle/>
          <a:p>
            <a:r>
              <a:rPr lang="hu-HU" smtClean="0"/>
              <a:t>Bild auf Platzhalter ziehen oder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3439" y="457464"/>
            <a:ext cx="3870325" cy="5656064"/>
          </a:xfrm>
          <a:prstGeom prst="round2DiagRect">
            <a:avLst>
              <a:gd name="adj1" fmla="val 6468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7995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</a:lstStyle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839572" y="1438621"/>
            <a:ext cx="3586339" cy="450974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15350" y="6434322"/>
            <a:ext cx="463716" cy="314081"/>
          </a:xfrm>
        </p:spPr>
        <p:txBody>
          <a:bodyPr anchor="b"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7471947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2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en-GB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8"/>
            <a:ext cx="3968750" cy="4967288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  <p:sp>
        <p:nvSpPr>
          <p:cNvPr id="7" name="Inhaltsplatzhalter 6"/>
          <p:cNvSpPr>
            <a:spLocks noGrp="1" noChangeAspect="1"/>
          </p:cNvSpPr>
          <p:nvPr>
            <p:ph sz="quarter" idx="14"/>
          </p:nvPr>
        </p:nvSpPr>
        <p:spPr>
          <a:xfrm>
            <a:off x="4848226" y="1341438"/>
            <a:ext cx="3667125" cy="4853804"/>
          </a:xfrm>
          <a:prstGeom prst="round2DiagRect">
            <a:avLst>
              <a:gd name="adj1" fmla="val 895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7995" tIns="71996" bIns="71996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89878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abgerun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smtClean="0"/>
              <a:t>Mastertitelformat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2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en-GB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8"/>
            <a:ext cx="7912100" cy="4967288"/>
          </a:xfrm>
        </p:spPr>
        <p:txBody>
          <a:bodyPr/>
          <a:lstStyle/>
          <a:p>
            <a:pPr lvl="0"/>
            <a:r>
              <a:rPr lang="hu-HU" noProof="0" smtClean="0"/>
              <a:t>Mastertextformat bearbeiten</a:t>
            </a:r>
          </a:p>
          <a:p>
            <a:pPr lvl="1"/>
            <a:r>
              <a:rPr lang="hu-HU" noProof="0" smtClean="0"/>
              <a:t>Zweite Ebene</a:t>
            </a:r>
          </a:p>
          <a:p>
            <a:pPr lvl="2"/>
            <a:r>
              <a:rPr lang="hu-HU" noProof="0" smtClean="0"/>
              <a:t>Dritte Ebene</a:t>
            </a:r>
          </a:p>
          <a:p>
            <a:pPr lvl="3"/>
            <a:r>
              <a:rPr lang="hu-HU" noProof="0" smtClean="0"/>
              <a:t>Vierte Ebene</a:t>
            </a:r>
          </a:p>
          <a:p>
            <a:pPr lvl="4"/>
            <a:r>
              <a:rPr lang="hu-HU" noProof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55373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8403157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/>
              <a:t>‹Nr.›</a:t>
            </a:fld>
            <a:endParaRPr lang="de-DE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808913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34236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DCD5-2115-2F4B-8471-2C34ACB6323D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221858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F154D-E7B4-3047-849C-E60AD06B68AC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550586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866C4-1E0D-5B4A-A2F0-D58970DAEF66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870865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F985F-3B9E-2D43-80B2-0274391B0F2F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84356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FA9B2-BA32-334C-B265-008FD15A6608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74054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73CE1-9094-FC42-9DFE-F239744475F7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184781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A1C07-148C-2047-912D-A93A6D8F7D34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673564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BFE0F-FCA2-0D4E-A8EA-1B9C839DEDC7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503141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1D239-6E09-5A45-BEE8-D3621CFFE7F0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2744968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31794-FD05-D540-80F7-ECD3BAC5FF40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05338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15834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AD9D7-D87A-924F-A67A-213B52819D39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863799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47E8E-2BD6-0641-92A7-014CC2C21476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454328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974AE-6C8F-F54D-8590-4C3DEB004407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992489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1369F-D0D8-0D4B-B91E-0DEF00A67AD2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694456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Cím, 2 objektu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4648200" y="1600205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EC8F4-991E-4941-B641-BCBF1E32558C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394402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B8D8B-E073-9D43-93B4-8EE2630F8059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605058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2F09D-8836-984F-9C65-A3592AF90810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733599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F1674-BFC1-2B45-939A-5838E1E7CAF5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243319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2B955-5B86-C54E-A86B-D75070E13703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754969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A87AB-5034-B247-8E7A-BB34DCF50322}" type="slidenum">
              <a:rPr lang="hu-HU">
                <a:solidFill>
                  <a:srgbClr val="000000"/>
                </a:solidFill>
                <a:latin typeface="Arial"/>
              </a:rPr>
              <a:pPr/>
              <a:t>‹Nr.›</a:t>
            </a:fld>
            <a:endParaRPr lang="hu-H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54533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4626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31EF7BE2-3F4E-264C-B70D-26F545F3A9D1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F461B62F-3587-4247-B9A1-338A3879FEE3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696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1B1B46A0-59FB-7946-90DE-3AE3C51CEE3C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E1EF9FA2-12BA-484A-A2F8-77491757001E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887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AFC3560C-E1C2-A048-991E-0F9E731AF292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2ED3FE7B-8168-AA49-A2E1-25B7072CC2EA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58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6D4D2FFD-A0E3-6A41-85F7-B655FF25FD18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207C8B78-6907-9E4C-9DF5-2FCC043E6A9E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160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A6627E08-B95B-C345-A2E5-F2D136E9B93E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9104D253-5B0F-B940-AF13-FFE324518442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205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206376" y="171450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 userDrawn="1"/>
        </p:nvCxnSpPr>
        <p:spPr>
          <a:xfrm>
            <a:off x="214313" y="6638925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 userDrawn="1"/>
        </p:nvCxnSpPr>
        <p:spPr>
          <a:xfrm rot="5400000">
            <a:off x="5690395" y="3412333"/>
            <a:ext cx="6480175" cy="15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 userDrawn="1"/>
        </p:nvCxnSpPr>
        <p:spPr>
          <a:xfrm rot="5400000">
            <a:off x="-3026568" y="3404394"/>
            <a:ext cx="6480175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32198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560DB9EB-32F4-6D4D-9223-7F7FEB021199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9C44AD95-9404-C24F-B251-0EDF93CBF511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47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F8D72BC0-11C5-8A43-B353-163A790782B7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FE374346-A94E-D349-AD1E-8BA5D8BC54C3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469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1F64820B-C5DD-944A-86AA-55271F85690C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169AB4BC-8AAB-8B4B-9D54-A2B8A8489176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850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14284F30-E7EF-AC46-ADDB-7D404771EE83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0ED14B9C-6643-734A-B437-52245270073E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06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31547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3B77B2FF-BC10-9845-B09D-FA39C72DCC59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7ED03F1B-24D0-5C4D-9BBD-6E0277ADE0D7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786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83F29CBF-DD52-B14E-B07F-6CF3736EFFA8}" type="datetime1">
              <a:rPr lang="de-DE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29.09.17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de-AT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C569694F-D711-E842-9CAD-6621257A1F5F}" type="slidenum">
              <a:rPr lang="de-AT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AT" smtClean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512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424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2856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2044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2866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5303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3686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8487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67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869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0955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6733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5592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6393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2238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1341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7870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44781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4774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65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258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989597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2991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2800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7914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4144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4444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prstClr val="white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7266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95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2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274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3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0644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9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193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948226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69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8163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1" name="Gerade Verbindung 13"/>
          <p:cNvCxnSpPr/>
          <p:nvPr userDrawn="1"/>
        </p:nvCxnSpPr>
        <p:spPr bwMode="auto">
          <a:xfrm flipH="1">
            <a:off x="972000" y="908720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8071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0" name="Gerade Verbindung 13"/>
          <p:cNvCxnSpPr/>
          <p:nvPr userDrawn="1"/>
        </p:nvCxnSpPr>
        <p:spPr bwMode="auto">
          <a:xfrm flipH="1">
            <a:off x="972000" y="1052736"/>
            <a:ext cx="72000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8229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6" y="645615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 kern="0" dirty="0" smtClean="0">
                <a:solidFill>
                  <a:sysClr val="window" lastClr="FFFFFF"/>
                </a:solidFill>
                <a:latin typeface="Calibri"/>
              </a:rPr>
              <a:t>Awake ECMO as bridge to lung transplantation</a:t>
            </a:r>
            <a:endParaRPr lang="en-GB" kern="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6684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730468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31113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lIns="91435" tIns="45718" rIns="91435" bIns="45718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62261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lIns="91435" tIns="45718" rIns="91435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3470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1855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556157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58112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702248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322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330531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35" tIns="45718" rIns="91435" bIns="45718"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43577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35" tIns="45718" rIns="91435" bIns="45718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36519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 lIns="91435" tIns="45718" rIns="91435" bIns="45718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 lIns="91435" tIns="45718" rIns="91435" bIns="45718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05229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26273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1118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3682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87295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34195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557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0102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2624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95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3594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53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93758-CCA1-4C28-B0BE-0522DE340857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2F332-8190-45DB-89FD-65715884DC9C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97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963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BFC5-516E-40A4-986D-6345064CAEC6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1E299-43C7-48AA-B003-D82B27FCEB5B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793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6C4A7-5858-4B24-9469-F286400E63B8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F61FD-AA0E-4898-B9C7-18D854366EDE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552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0C5B5-9BD6-464B-ADD3-15C31576BFBC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00F45-ABFA-4487-8250-8A7961F18E3C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485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8EF22-B4A7-4C03-9073-E98E706552E7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323E-D930-44E0-AEF1-AD23548BAA7C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75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A6181-4A0D-4E19-874C-9E8FDE7E4076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62628-36E2-475F-B050-21CA05405448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263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11C8-4061-4228-A2A1-F5483CB689B2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670FC-F738-40B5-8EA0-E21367038417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4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6A98-ABD4-4EDA-BF32-A2977874DB4A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6D26-4E6A-47F4-A386-BF538FF907D4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799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B890E-4F91-4256-8C75-C71D59C98D62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7FBD8-A1DB-43FF-B4F9-1EF42F1CF80D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697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713E-6D7E-4F7D-BB85-EAA51A64DF56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14A6-68FC-44EC-9B31-3760BAF81C09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772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FD465-3BCE-4F5A-9341-DACF3583CD3A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B4A-D356-49C8-B5AD-B43D3ABB633E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55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10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256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944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286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291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417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370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30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674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633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0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744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324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770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326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9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9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418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81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456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4027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861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515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93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611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625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46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394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9360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9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9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3332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809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041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68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961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21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110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034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929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29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201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5644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443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6544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3953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2339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75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1211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592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638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772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8074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9176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731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41768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17668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06159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729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0885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88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1449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61228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48414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60710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06618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9715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73303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48885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16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13" Type="http://schemas.openxmlformats.org/officeDocument/2006/relationships/image" Target="../media/image1.jpg"/><Relationship Id="rId14" Type="http://schemas.openxmlformats.org/officeDocument/2006/relationships/image" Target="../media/image2.jpeg"/><Relationship Id="rId15" Type="http://schemas.openxmlformats.org/officeDocument/2006/relationships/image" Target="../media/image4.jp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14" Type="http://schemas.openxmlformats.org/officeDocument/2006/relationships/image" Target="../media/image5.emf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49.xml"/><Relationship Id="rId17" Type="http://schemas.openxmlformats.org/officeDocument/2006/relationships/theme" Target="../theme/theme12.xml"/><Relationship Id="rId18" Type="http://schemas.openxmlformats.org/officeDocument/2006/relationships/image" Target="../media/image5.emf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9.xml"/><Relationship Id="rId21" Type="http://schemas.openxmlformats.org/officeDocument/2006/relationships/theme" Target="../theme/theme13.xml"/><Relationship Id="rId10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1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theme" Target="../theme/theme17.xml"/><Relationship Id="rId14" Type="http://schemas.openxmlformats.org/officeDocument/2006/relationships/image" Target="../media/image5.emf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4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31.xml"/><Relationship Id="rId17" Type="http://schemas.openxmlformats.org/officeDocument/2006/relationships/theme" Target="../theme/theme18.xml"/><Relationship Id="rId18" Type="http://schemas.openxmlformats.org/officeDocument/2006/relationships/image" Target="../media/image1.jp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18" Type="http://schemas.openxmlformats.org/officeDocument/2006/relationships/image" Target="../media/image1.jp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2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9.xml"/><Relationship Id="rId17" Type="http://schemas.openxmlformats.org/officeDocument/2006/relationships/theme" Target="../theme/theme8.xml"/><Relationship Id="rId18" Type="http://schemas.openxmlformats.org/officeDocument/2006/relationships/image" Target="../media/image1.jp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811E4-8847-CD4C-84FF-F6C8C8989B89}" type="datetimeFigureOut">
              <a:rPr lang="de-DE" smtClean="0"/>
              <a:t>29.09.17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6B47-8C7D-F744-93E7-373201B0D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27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 userDrawn="1"/>
        </p:nvCxnSpPr>
        <p:spPr>
          <a:xfrm>
            <a:off x="206377" y="984250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214313" y="6575425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5400000">
            <a:off x="-2556667" y="3755232"/>
            <a:ext cx="5554663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5400000">
            <a:off x="6139658" y="3774282"/>
            <a:ext cx="5605463" cy="2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MUW logo neu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1" y="172774"/>
            <a:ext cx="2963236" cy="698982"/>
          </a:xfrm>
          <a:prstGeom prst="rect">
            <a:avLst/>
          </a:prstGeom>
        </p:spPr>
      </p:pic>
      <p:pic>
        <p:nvPicPr>
          <p:cNvPr id="3" name="Bild 2" descr="egyetemicimerff-300x300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52" y="70550"/>
            <a:ext cx="821725" cy="821725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5220943" y="199890"/>
            <a:ext cx="2786856" cy="58477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SEMMELWEIS EGYETEM BUDAPEST</a:t>
            </a:r>
            <a:endParaRPr lang="de-DE" sz="1600" dirty="0">
              <a:solidFill>
                <a:prstClr val="black"/>
              </a:solidFill>
              <a:latin typeface="Century Schoolbook"/>
              <a:cs typeface="Century Schoolbook"/>
            </a:endParaRPr>
          </a:p>
        </p:txBody>
      </p:sp>
      <p:pic>
        <p:nvPicPr>
          <p:cNvPr id="5" name="Bild 4" descr="Lungenlogo1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39" y="47035"/>
            <a:ext cx="870111" cy="87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1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6"/>
          <p:cNvSpPr/>
          <p:nvPr userDrawn="1"/>
        </p:nvSpPr>
        <p:spPr>
          <a:xfrm>
            <a:off x="1" y="6308725"/>
            <a:ext cx="9144000" cy="549276"/>
          </a:xfrm>
          <a:prstGeom prst="rect">
            <a:avLst/>
          </a:prstGeom>
          <a:solidFill>
            <a:srgbClr val="111D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de-DE" kern="0">
              <a:solidFill>
                <a:sysClr val="window" lastClr="FFFFFF"/>
              </a:solidFill>
              <a:latin typeface="Lucida Sans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53167" y="6456158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rPr>
              <a:t>Awake ECMO as bridge to lung transplantation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2" y="6389274"/>
            <a:ext cx="1725926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16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" y="6308726"/>
            <a:ext cx="9144000" cy="54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de-DE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  <a:prstGeom prst="rect">
            <a:avLst/>
          </a:prstGeom>
        </p:spPr>
        <p:txBody>
          <a:bodyPr vert="horz" lIns="0" tIns="71996" rIns="0" bIns="0" rtlCol="0" anchor="t">
            <a:normAutofit/>
          </a:bodyPr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37126"/>
            <a:ext cx="7886700" cy="4839839"/>
          </a:xfrm>
          <a:prstGeom prst="rect">
            <a:avLst/>
          </a:prstGeom>
        </p:spPr>
        <p:txBody>
          <a:bodyPr vert="horz" lIns="0" tIns="45718" rIns="91435" bIns="45718" rtlCol="0">
            <a:normAutofit/>
          </a:bodyPr>
          <a:lstStyle/>
          <a:p>
            <a:pPr lvl="0"/>
            <a:r>
              <a:rPr lang="en-GB" noProof="0" dirty="0" err="1"/>
              <a:t>Formatvorlagen</a:t>
            </a:r>
            <a:r>
              <a:rPr lang="en-GB" noProof="0" dirty="0"/>
              <a:t> des </a:t>
            </a:r>
            <a:r>
              <a:rPr lang="en-GB" noProof="0" dirty="0" err="1"/>
              <a:t>Textmasters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5"/>
            <a:ext cx="3637668" cy="233363"/>
          </a:xfrm>
          <a:prstGeom prst="rect">
            <a:avLst/>
          </a:prstGeom>
        </p:spPr>
        <p:txBody>
          <a:bodyPr vert="horz" lIns="91435" tIns="45718" rIns="91435" bIns="45718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US">
                <a:solidFill>
                  <a:prstClr val="white"/>
                </a:solidFill>
                <a:latin typeface="Lucida Sans"/>
              </a:rPr>
              <a:t>Organisational unit</a:t>
            </a:r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7"/>
            <a:ext cx="3637668" cy="22623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pPr defTabSz="914353"/>
            <a:r>
              <a:rPr lang="en-GB">
                <a:solidFill>
                  <a:prstClr val="white"/>
                </a:solidFill>
                <a:latin typeface="Lucida Sans"/>
              </a:rPr>
              <a:t>Presentation title / topic OR Presenter's name</a:t>
            </a:r>
            <a:endParaRPr lang="en-GB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15350" y="6434322"/>
            <a:ext cx="463716" cy="314081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defTabSz="914353"/>
            <a:fld id="{AB6C09D1-9D44-46E9-90D5-584F6311654E}" type="slidenum">
              <a:rPr lang="de-DE" smtClean="0">
                <a:solidFill>
                  <a:prstClr val="white"/>
                </a:solidFill>
                <a:latin typeface="Lucida Sans"/>
              </a:rPr>
              <a:pPr defTabSz="914353"/>
              <a:t>‹Nr.›</a:t>
            </a:fld>
            <a:endParaRPr lang="de-DE" dirty="0">
              <a:solidFill>
                <a:prstClr val="white"/>
              </a:solidFill>
              <a:latin typeface="Lucida San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2" y="6389274"/>
            <a:ext cx="1725926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4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hf hdr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11" indent="-263511" algn="l" defTabSz="914353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897" indent="-279386" algn="l" defTabSz="914353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09" indent="-263511" algn="l" defTabSz="914353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20" indent="-263511" algn="l" defTabSz="914353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19" indent="-277799" algn="l" defTabSz="914353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0" userDrawn="1">
          <p15:clr>
            <a:srgbClr val="F26B43"/>
          </p15:clr>
        </p15:guide>
        <p15:guide id="2" pos="5363" userDrawn="1">
          <p15:clr>
            <a:srgbClr val="F26B43"/>
          </p15:clr>
        </p15:guide>
        <p15:guide id="3" orient="horz" pos="845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pos="299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7B8A4C77-B156-6340-BCDB-BCC15532024C}" type="slidenum">
              <a:rPr lang="hu-HU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hu-HU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8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206376" y="171450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214313" y="6638925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 rot="5400000">
            <a:off x="5690395" y="3412333"/>
            <a:ext cx="6480175" cy="15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 rot="5400000">
            <a:off x="-3026568" y="3404394"/>
            <a:ext cx="6480175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11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3"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3"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7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EADBE882-B2E1-4828-8A97-ABD2BA2A60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3"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78D0F4D5-A120-4D76-A87F-AFA97D953E8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3"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10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6"/>
          <p:cNvSpPr/>
          <p:nvPr userDrawn="1"/>
        </p:nvSpPr>
        <p:spPr>
          <a:xfrm>
            <a:off x="1" y="6308726"/>
            <a:ext cx="9144000" cy="549276"/>
          </a:xfrm>
          <a:prstGeom prst="rect">
            <a:avLst/>
          </a:prstGeom>
          <a:solidFill>
            <a:srgbClr val="111D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5" tIns="45718" rIns="91435" bIns="45718" rtlCol="0" anchor="ctr"/>
          <a:lstStyle/>
          <a:p>
            <a:pPr algn="ctr" defTabSz="914353">
              <a:defRPr/>
            </a:pPr>
            <a:endParaRPr lang="de-DE" kern="0">
              <a:solidFill>
                <a:sysClr val="window" lastClr="FFFFFF"/>
              </a:solidFill>
              <a:latin typeface="Lucida Sans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2" y="6389274"/>
            <a:ext cx="1725926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98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 userDrawn="1"/>
        </p:nvCxnSpPr>
        <p:spPr>
          <a:xfrm>
            <a:off x="206376" y="984250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214313" y="6575425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5400000">
            <a:off x="-2556668" y="3755232"/>
            <a:ext cx="5554663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5400000">
            <a:off x="6139657" y="3774282"/>
            <a:ext cx="5605463" cy="2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MUW logo neu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1" y="172774"/>
            <a:ext cx="2963236" cy="698982"/>
          </a:xfrm>
          <a:prstGeom prst="rect">
            <a:avLst/>
          </a:prstGeom>
        </p:spPr>
      </p:pic>
      <p:pic>
        <p:nvPicPr>
          <p:cNvPr id="3" name="Bild 2" descr="egyetemicimerff-300x300.jp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52" y="70548"/>
            <a:ext cx="821725" cy="821725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3809874" y="211649"/>
            <a:ext cx="4303750" cy="58477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ORSZÁGOS ONKOLÓGIAI INTÉZET </a:t>
            </a:r>
          </a:p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SEMMELWEIS EGYETEM BUDAPEST</a:t>
            </a:r>
            <a:endParaRPr lang="de-DE" sz="1600" dirty="0">
              <a:solidFill>
                <a:prstClr val="black"/>
              </a:solidFill>
              <a:latin typeface="Century Schoolbook"/>
              <a:cs typeface="Century Schoolbook"/>
            </a:endParaRPr>
          </a:p>
        </p:txBody>
      </p:sp>
      <p:pic>
        <p:nvPicPr>
          <p:cNvPr id="10" name="Picture 3" descr="logo_ketnyelvu"/>
          <p:cNvPicPr/>
          <p:nvPr userDrawn="1"/>
        </p:nvPicPr>
        <p:blipFill>
          <a:blip r:embed="rId20" cstate="print">
            <a:lum bright="30000"/>
          </a:blip>
          <a:srcRect/>
          <a:stretch>
            <a:fillRect/>
          </a:stretch>
        </p:blipFill>
        <p:spPr bwMode="auto">
          <a:xfrm>
            <a:off x="3257210" y="70550"/>
            <a:ext cx="893675" cy="893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12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 userDrawn="1"/>
        </p:nvCxnSpPr>
        <p:spPr>
          <a:xfrm>
            <a:off x="206383" y="984250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214313" y="6575425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5400000">
            <a:off x="-2556666" y="3755236"/>
            <a:ext cx="5554663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5400000">
            <a:off x="6139664" y="3774282"/>
            <a:ext cx="5605463" cy="2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MUW logo neu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2" y="172774"/>
            <a:ext cx="2963236" cy="698982"/>
          </a:xfrm>
          <a:prstGeom prst="rect">
            <a:avLst/>
          </a:prstGeom>
        </p:spPr>
      </p:pic>
      <p:pic>
        <p:nvPicPr>
          <p:cNvPr id="3" name="Bild 2" descr="egyetemicimerff-300x300.jp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60" y="70551"/>
            <a:ext cx="821725" cy="821725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3809874" y="211648"/>
            <a:ext cx="4303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ORSZÁGOS ONKOLÓGIAI INTÉZET 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SEMMELWEIS EGYETEM BUDAPEST</a:t>
            </a:r>
            <a:endParaRPr lang="de-DE" sz="1600" dirty="0">
              <a:solidFill>
                <a:prstClr val="black"/>
              </a:solidFill>
              <a:latin typeface="Century Schoolbook"/>
              <a:cs typeface="Century Schoolbook"/>
            </a:endParaRPr>
          </a:p>
        </p:txBody>
      </p:sp>
      <p:pic>
        <p:nvPicPr>
          <p:cNvPr id="10" name="Picture 3" descr="logo_ketnyelvu"/>
          <p:cNvPicPr/>
          <p:nvPr userDrawn="1"/>
        </p:nvPicPr>
        <p:blipFill>
          <a:blip r:embed="rId20" cstate="print">
            <a:lum bright="30000"/>
          </a:blip>
          <a:srcRect/>
          <a:stretch>
            <a:fillRect/>
          </a:stretch>
        </p:blipFill>
        <p:spPr bwMode="auto">
          <a:xfrm>
            <a:off x="3257217" y="70550"/>
            <a:ext cx="893675" cy="893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60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AT" smtClean="0"/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53">
              <a:defRPr/>
            </a:pPr>
            <a:fld id="{4FCDB92B-D293-4C17-A21F-D85987B21942}" type="datetimeFigureOut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914353">
                <a:defRPr/>
              </a:pPr>
              <a:t>29.09.17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67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53">
              <a:defRPr/>
            </a:pPr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53">
              <a:defRPr/>
            </a:pPr>
            <a:fld id="{E3CAD3F8-6651-4F72-9AB9-215C15EF0EC3}" type="slidenum">
              <a:rPr lang="de-AT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914353">
                <a:defRPr/>
              </a:pPr>
              <a:t>‹Nr.›</a:t>
            </a:fld>
            <a:endParaRPr lang="de-AT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34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3"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3"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2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1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56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309ADC-A262-4541-BA3F-725C3D6064B5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29.09.17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1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EC23DCA-B184-4675-922C-BB405FF39294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‹Nr.›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6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C17C92-3934-45D0-820E-36657F7292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29.09.17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80CA43-0284-4F8E-9F26-27940C3AE99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88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 userDrawn="1"/>
        </p:nvCxnSpPr>
        <p:spPr>
          <a:xfrm>
            <a:off x="206376" y="984250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214313" y="6575425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5400000">
            <a:off x="-2556668" y="3755232"/>
            <a:ext cx="5554663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5400000">
            <a:off x="6139657" y="3774282"/>
            <a:ext cx="5605463" cy="25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MUW logo neu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1" y="172774"/>
            <a:ext cx="2963236" cy="698982"/>
          </a:xfrm>
          <a:prstGeom prst="rect">
            <a:avLst/>
          </a:prstGeom>
        </p:spPr>
      </p:pic>
      <p:pic>
        <p:nvPicPr>
          <p:cNvPr id="3" name="Bild 2" descr="egyetemicimerff-300x300.jp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52" y="70550"/>
            <a:ext cx="821725" cy="821725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3809874" y="211648"/>
            <a:ext cx="4303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ORSZÁGOS ONKOLÓGIAI INTÉZET 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entury Schoolbook"/>
                <a:cs typeface="Century Schoolbook"/>
              </a:rPr>
              <a:t>SEMMELWEIS EGYETEM BUDAPEST</a:t>
            </a:r>
            <a:endParaRPr lang="de-DE" sz="1600" dirty="0">
              <a:solidFill>
                <a:prstClr val="black"/>
              </a:solidFill>
              <a:latin typeface="Century Schoolbook"/>
              <a:cs typeface="Century Schoolbook"/>
            </a:endParaRPr>
          </a:p>
        </p:txBody>
      </p:sp>
      <p:pic>
        <p:nvPicPr>
          <p:cNvPr id="10" name="Picture 3" descr="logo_ketnyelvu"/>
          <p:cNvPicPr/>
          <p:nvPr userDrawn="1"/>
        </p:nvPicPr>
        <p:blipFill>
          <a:blip r:embed="rId20" cstate="print">
            <a:lum bright="30000"/>
          </a:blip>
          <a:srcRect/>
          <a:stretch>
            <a:fillRect/>
          </a:stretch>
        </p:blipFill>
        <p:spPr bwMode="auto">
          <a:xfrm>
            <a:off x="3257211" y="70550"/>
            <a:ext cx="893675" cy="893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72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134203-3234-4BDD-9C51-1A0D489513C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29.09.17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FECF323-C860-40C5-BFD4-671018FEF188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17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6" Type="http://schemas.openxmlformats.org/officeDocument/2006/relationships/image" Target="../media/image32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166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40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9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5" Type="http://schemas.openxmlformats.org/officeDocument/2006/relationships/image" Target="../media/image220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97.xml"/><Relationship Id="rId2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Relationship Id="rId2" Type="http://schemas.openxmlformats.org/officeDocument/2006/relationships/image" Target="../media/image5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Relationship Id="rId2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9.jpeg"/><Relationship Id="rId11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chart" Target="../charts/char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222.xml"/><Relationship Id="rId2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Relationship Id="rId11" Type="http://schemas.openxmlformats.org/officeDocument/2006/relationships/image" Target="../media/image86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image" Target="../media/image92.jpeg"/><Relationship Id="rId8" Type="http://schemas.openxmlformats.org/officeDocument/2006/relationships/image" Target="../media/image93.jp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2.jpeg"/><Relationship Id="rId6" Type="http://schemas.openxmlformats.org/officeDocument/2006/relationships/image" Target="../media/image98.jp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63.png"/><Relationship Id="rId3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Microsoft_Excel_97_-_2004-Arbeitsblatt1.xls"/><Relationship Id="rId5" Type="http://schemas.openxmlformats.org/officeDocument/2006/relationships/image" Target="../media/image15.emf"/><Relationship Id="rId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udised.err.ee/failid/168374_01.jpg" TargetMode="External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18428" y="1149910"/>
            <a:ext cx="7146925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3600" dirty="0" smtClean="0">
                <a:solidFill>
                  <a:prstClr val="black"/>
                </a:solidFill>
                <a:latin typeface="Calibri"/>
              </a:rPr>
              <a:t>Lung transplantation without frontiers</a:t>
            </a:r>
            <a:endParaRPr lang="en-US" sz="3600" dirty="0">
              <a:solidFill>
                <a:srgbClr val="381301"/>
              </a:solidFill>
              <a:latin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381301"/>
                </a:solidFill>
                <a:latin typeface="Calibri" pitchFamily="34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 smtClean="0">
                <a:solidFill>
                  <a:srgbClr val="381301"/>
                </a:solidFill>
                <a:latin typeface="Calibri" pitchFamily="34" charset="0"/>
              </a:rPr>
              <a:t>György Lang, MD, PhD</a:t>
            </a:r>
            <a:endParaRPr lang="en-US" sz="2400" dirty="0">
              <a:solidFill>
                <a:srgbClr val="381301"/>
              </a:solidFill>
              <a:latin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381301"/>
              </a:solidFill>
              <a:latin typeface="Calibri" pitchFamily="34" charset="0"/>
            </a:endParaRPr>
          </a:p>
        </p:txBody>
      </p:sp>
      <p:sp>
        <p:nvSpPr>
          <p:cNvPr id="3" name="Textfeld 14"/>
          <p:cNvSpPr txBox="1">
            <a:spLocks noChangeArrowheads="1"/>
          </p:cNvSpPr>
          <p:nvPr/>
        </p:nvSpPr>
        <p:spPr bwMode="auto">
          <a:xfrm>
            <a:off x="1132327" y="3514057"/>
            <a:ext cx="6731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4F81BD"/>
                </a:solidFill>
                <a:latin typeface="Calibri" pitchFamily="34" charset="0"/>
              </a:rPr>
              <a:t>VIENNA-BUDAPEST LUNG TRANSPLANT PROGRAM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4F81BD"/>
                </a:solidFill>
                <a:latin typeface="Calibri" pitchFamily="34" charset="0"/>
              </a:rPr>
              <a:t>(Director: Prof. Walter Klepetko, MD)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hu-HU" sz="2000" b="1" dirty="0">
              <a:solidFill>
                <a:srgbClr val="4F81BD"/>
              </a:solidFill>
              <a:latin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4F81BD"/>
                </a:solidFill>
                <a:latin typeface="Calibri" pitchFamily="34" charset="0"/>
              </a:rPr>
              <a:t>MEDIZINISCHE UNIVERSI</a:t>
            </a:r>
            <a:r>
              <a:rPr lang="de-DE" sz="2000" b="1" dirty="0" smtClean="0">
                <a:solidFill>
                  <a:srgbClr val="4F81BD"/>
                </a:solidFill>
                <a:latin typeface="Calibri" pitchFamily="34" charset="0"/>
              </a:rPr>
              <a:t>TÄT WIEN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rgbClr val="4F81BD"/>
                </a:solidFill>
                <a:latin typeface="Calibri" pitchFamily="34" charset="0"/>
              </a:rPr>
              <a:t>KLINISCHE ABTEILUNG FÜR THORAXCHIRURGIE</a:t>
            </a:r>
            <a:endParaRPr lang="hu-HU" sz="2000" b="1" dirty="0" smtClean="0">
              <a:solidFill>
                <a:srgbClr val="4F81BD"/>
              </a:solidFill>
              <a:latin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hu-HU" sz="2000" b="1" dirty="0" smtClean="0">
              <a:solidFill>
                <a:srgbClr val="4F81BD"/>
              </a:solidFill>
              <a:latin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4F81BD"/>
                </a:solidFill>
                <a:latin typeface="Calibri" pitchFamily="34" charset="0"/>
              </a:rPr>
              <a:t>SEMMELWEIS</a:t>
            </a:r>
            <a:r>
              <a:rPr lang="de-DE" sz="2000" b="1" dirty="0" smtClean="0">
                <a:solidFill>
                  <a:srgbClr val="4F81BD"/>
                </a:solidFill>
                <a:latin typeface="Calibri" pitchFamily="34" charset="0"/>
              </a:rPr>
              <a:t> EGYETEM MELLKASSEB</a:t>
            </a:r>
            <a:r>
              <a:rPr lang="hu-HU" sz="2000" b="1" dirty="0" smtClean="0">
                <a:solidFill>
                  <a:srgbClr val="4F81BD"/>
                </a:solidFill>
                <a:latin typeface="Calibri" pitchFamily="34" charset="0"/>
              </a:rPr>
              <a:t>ÉSZETI KLINIKA AZ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4F81BD"/>
                </a:solidFill>
                <a:latin typeface="Calibri" pitchFamily="34" charset="0"/>
              </a:rPr>
              <a:t>ORSZÁGOS ONKOLÓGIAI INTÉZET BÁZISÁN, </a:t>
            </a:r>
            <a:r>
              <a:rPr lang="de-DE" sz="2000" b="1" dirty="0" smtClean="0">
                <a:solidFill>
                  <a:srgbClr val="4F81BD"/>
                </a:solidFill>
                <a:latin typeface="Calibri" pitchFamily="34" charset="0"/>
              </a:rPr>
              <a:t>BUDAPEST</a:t>
            </a:r>
            <a:endParaRPr lang="de-DE" sz="2000" b="1" dirty="0">
              <a:solidFill>
                <a:srgbClr val="4F81BD"/>
              </a:solidFill>
              <a:latin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AT" sz="2000" b="1" dirty="0">
              <a:solidFill>
                <a:srgbClr val="4F81B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3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zövegdoboz 3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.</a:t>
            </a:r>
            <a:endParaRPr lang="hu-HU" dirty="0">
              <a:solidFill>
                <a:schemeClr val="bg1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" y="0"/>
            <a:ext cx="8316416" cy="4941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Historical note</a:t>
            </a:r>
            <a:endParaRPr lang="hu-H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Egyenes összekötő 52"/>
          <p:cNvCxnSpPr/>
          <p:nvPr/>
        </p:nvCxnSpPr>
        <p:spPr>
          <a:xfrm>
            <a:off x="395539" y="3429000"/>
            <a:ext cx="83529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 flipH="1">
            <a:off x="683570" y="3253172"/>
            <a:ext cx="8384" cy="3516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 flipH="1">
            <a:off x="2956411" y="3234834"/>
            <a:ext cx="8384" cy="3516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flipH="1">
            <a:off x="3564491" y="3234834"/>
            <a:ext cx="8384" cy="3516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 flipH="1">
            <a:off x="4475452" y="3253172"/>
            <a:ext cx="8384" cy="3516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/>
          <p:cNvCxnSpPr/>
          <p:nvPr/>
        </p:nvCxnSpPr>
        <p:spPr>
          <a:xfrm flipH="1">
            <a:off x="5386415" y="3253172"/>
            <a:ext cx="8384" cy="3516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67"/>
          <p:cNvCxnSpPr/>
          <p:nvPr/>
        </p:nvCxnSpPr>
        <p:spPr>
          <a:xfrm flipH="1">
            <a:off x="8028386" y="3256584"/>
            <a:ext cx="8384" cy="351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zövegdoboz 70"/>
          <p:cNvSpPr txBox="1"/>
          <p:nvPr/>
        </p:nvSpPr>
        <p:spPr>
          <a:xfrm>
            <a:off x="7524599" y="2951313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2015.12.12.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zövegdoboz 71"/>
          <p:cNvSpPr txBox="1"/>
          <p:nvPr/>
        </p:nvSpPr>
        <p:spPr>
          <a:xfrm>
            <a:off x="5103974" y="3648882"/>
            <a:ext cx="1151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1989.11.08.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Szövegdoboz 72"/>
          <p:cNvSpPr txBox="1"/>
          <p:nvPr/>
        </p:nvSpPr>
        <p:spPr>
          <a:xfrm>
            <a:off x="135740" y="2896280"/>
            <a:ext cx="1292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1963.06.11.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Szövegdoboz 73"/>
          <p:cNvSpPr txBox="1"/>
          <p:nvPr/>
        </p:nvSpPr>
        <p:spPr>
          <a:xfrm>
            <a:off x="3291172" y="289628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1983.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Szövegdoboz 74"/>
          <p:cNvSpPr txBox="1"/>
          <p:nvPr/>
        </p:nvSpPr>
        <p:spPr>
          <a:xfrm>
            <a:off x="4175240" y="289638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Szövegdoboz 76"/>
          <p:cNvSpPr txBox="1"/>
          <p:nvPr/>
        </p:nvSpPr>
        <p:spPr>
          <a:xfrm>
            <a:off x="2638426" y="3648882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Kép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74" y="4040618"/>
            <a:ext cx="2836097" cy="181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1"/>
          <a:stretch/>
        </p:blipFill>
        <p:spPr bwMode="auto">
          <a:xfrm>
            <a:off x="2195737" y="4034256"/>
            <a:ext cx="1460918" cy="1699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24" y="688190"/>
            <a:ext cx="1763688" cy="143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88068"/>
            <a:ext cx="2386494" cy="1722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218457-600-0-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7" y="633231"/>
            <a:ext cx="1550442" cy="2245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Egyenes összekötő 26"/>
          <p:cNvCxnSpPr/>
          <p:nvPr/>
        </p:nvCxnSpPr>
        <p:spPr>
          <a:xfrm flipH="1">
            <a:off x="6430324" y="3253112"/>
            <a:ext cx="8384" cy="3516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6095556" y="295133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1996.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8154" y="2091096"/>
            <a:ext cx="1657237" cy="83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2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171231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7" descr="Semmelweis Egyetem címer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34" name="Kép 33" descr="MUW_engl_solo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9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956404"/>
              </p:ext>
            </p:extLst>
          </p:nvPr>
        </p:nvGraphicFramePr>
        <p:xfrm>
          <a:off x="1575693" y="3856707"/>
          <a:ext cx="7020052" cy="2339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Gerade Verbindung 2"/>
          <p:cNvCxnSpPr/>
          <p:nvPr/>
        </p:nvCxnSpPr>
        <p:spPr>
          <a:xfrm>
            <a:off x="1799120" y="3527490"/>
            <a:ext cx="0" cy="2222309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93777" y="3997803"/>
            <a:ext cx="1258200" cy="37626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de-DE" dirty="0" err="1" smtClean="0">
                <a:solidFill>
                  <a:prstClr val="black"/>
                </a:solidFill>
              </a:rPr>
              <a:t>Hungary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4527" y="5090868"/>
            <a:ext cx="1528191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de-DE" dirty="0" smtClean="0">
                <a:solidFill>
                  <a:prstClr val="black"/>
                </a:solidFill>
              </a:rPr>
              <a:t>International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langer\Pictures\Tud-jpg\Perner Ferenc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092" y="1787264"/>
            <a:ext cx="1083325" cy="1671985"/>
          </a:xfrm>
          <a:prstGeom prst="rect">
            <a:avLst/>
          </a:prstGeom>
          <a:noFill/>
        </p:spPr>
      </p:pic>
      <p:pic>
        <p:nvPicPr>
          <p:cNvPr id="10" name="Bild 9" descr="Szabó Zoltán professz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35" y="1792365"/>
            <a:ext cx="2982345" cy="1676392"/>
          </a:xfrm>
          <a:prstGeom prst="rect">
            <a:avLst/>
          </a:prstGeom>
        </p:spPr>
      </p:pic>
      <p:pic>
        <p:nvPicPr>
          <p:cNvPr id="11" name="Picture 2" descr="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3731" y="1793093"/>
            <a:ext cx="1093576" cy="1680031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2222432" y="3492203"/>
            <a:ext cx="1117094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de-DE" dirty="0" smtClean="0">
                <a:solidFill>
                  <a:prstClr val="black"/>
                </a:solidFill>
              </a:rPr>
              <a:t>1962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10075" y="3480445"/>
            <a:ext cx="1505136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de-DE" dirty="0" smtClean="0">
                <a:solidFill>
                  <a:prstClr val="black"/>
                </a:solidFill>
              </a:rPr>
              <a:t>1973, 1985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727065" y="3480445"/>
            <a:ext cx="870157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de-DE" dirty="0" smtClean="0">
                <a:solidFill>
                  <a:prstClr val="black"/>
                </a:solidFill>
              </a:rPr>
              <a:t>1992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5179" y="1199342"/>
            <a:ext cx="8713330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de-DE" sz="2000" dirty="0">
                <a:solidFill>
                  <a:prstClr val="black"/>
                </a:solidFill>
              </a:rPr>
              <a:t>Start </a:t>
            </a:r>
            <a:r>
              <a:rPr lang="de-DE" sz="2000" dirty="0" err="1">
                <a:solidFill>
                  <a:prstClr val="black"/>
                </a:solidFill>
              </a:rPr>
              <a:t>of</a:t>
            </a:r>
            <a:r>
              <a:rPr lang="de-DE" sz="2000" dirty="0">
                <a:solidFill>
                  <a:prstClr val="black"/>
                </a:solidFill>
              </a:rPr>
              <a:t> different solid </a:t>
            </a:r>
            <a:r>
              <a:rPr lang="de-DE" sz="2000" dirty="0" err="1">
                <a:solidFill>
                  <a:prstClr val="black"/>
                </a:solidFill>
              </a:rPr>
              <a:t>organ</a:t>
            </a:r>
            <a:r>
              <a:rPr lang="de-DE" sz="2000" dirty="0">
                <a:solidFill>
                  <a:prstClr val="black"/>
                </a:solidFill>
              </a:rPr>
              <a:t> TX </a:t>
            </a:r>
            <a:r>
              <a:rPr lang="de-DE" sz="2000" dirty="0" err="1">
                <a:solidFill>
                  <a:prstClr val="black"/>
                </a:solidFill>
              </a:rPr>
              <a:t>programs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worldwide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and</a:t>
            </a:r>
            <a:r>
              <a:rPr lang="de-DE" sz="2000" dirty="0">
                <a:solidFill>
                  <a:prstClr val="black"/>
                </a:solidFill>
              </a:rPr>
              <a:t> in </a:t>
            </a:r>
            <a:r>
              <a:rPr lang="de-DE" sz="2000" dirty="0" err="1">
                <a:solidFill>
                  <a:prstClr val="black"/>
                </a:solidFill>
              </a:rPr>
              <a:t>Hungary</a:t>
            </a:r>
            <a:endParaRPr lang="de-D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97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387640" y="668095"/>
            <a:ext cx="5616624" cy="175432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Hungarian patient transplanted in Vienna: </a:t>
            </a:r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1996.03.05.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7" y="824879"/>
            <a:ext cx="2863189" cy="213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226228" y="4818162"/>
            <a:ext cx="5986207" cy="120032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LuTX in Hungary: </a:t>
            </a:r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2015.12.12.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Kép 15" descr="_DSC2131_ea (1).jpg"/>
          <p:cNvPicPr>
            <a:picLocks noChangeAspect="1"/>
          </p:cNvPicPr>
          <p:nvPr/>
        </p:nvPicPr>
        <p:blipFill>
          <a:blip r:embed="rId4" cstate="print"/>
          <a:srcRect l="5594" t="4443" r="17844" b="20388"/>
          <a:stretch>
            <a:fillRect/>
          </a:stretch>
        </p:blipFill>
        <p:spPr>
          <a:xfrm>
            <a:off x="5760117" y="4169767"/>
            <a:ext cx="2863189" cy="188842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67765" y="3193686"/>
            <a:ext cx="8053294" cy="830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hu-H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 </a:t>
            </a:r>
            <a:r>
              <a:rPr lang="hu-H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180 </a:t>
            </a:r>
            <a:r>
              <a:rPr lang="hu-H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endParaRPr lang="hu-H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0" y="0"/>
            <a:ext cx="8172400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0" y="6488680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</a:t>
            </a:r>
            <a:r>
              <a:rPr lang="hu-H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 </a:t>
            </a:r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0" y="6488680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171232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7" descr="Semmelweis Egyetem címe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21" name="Kép 20" descr="MUW_engl_sol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7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479927"/>
              </p:ext>
            </p:extLst>
          </p:nvPr>
        </p:nvGraphicFramePr>
        <p:xfrm>
          <a:off x="939799" y="1777999"/>
          <a:ext cx="7315202" cy="467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43"/>
                <a:gridCol w="2672734"/>
                <a:gridCol w="2848625"/>
              </a:tblGrid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Goal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First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Program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Background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Single </a:t>
                      </a:r>
                      <a:r>
                        <a:rPr lang="de-DE" dirty="0" err="1" smtClean="0"/>
                        <a:t>person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Team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Driving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force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Ambition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Institution /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Government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Approach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Individual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Systematic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Environment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Surgical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Multidisciplinary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Goal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Short-term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outcome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Long </a:t>
                      </a:r>
                      <a:r>
                        <a:rPr lang="de-DE" dirty="0" err="1" smtClean="0"/>
                        <a:t>term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results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Benchmark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Time (</a:t>
                      </a:r>
                      <a:r>
                        <a:rPr lang="de-DE" dirty="0" err="1" smtClean="0"/>
                        <a:t>asap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Quality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Network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Local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International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Strategy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Start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with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surgery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Surgery</a:t>
                      </a:r>
                      <a:r>
                        <a:rPr lang="de-DE" dirty="0" smtClean="0"/>
                        <a:t> last </a:t>
                      </a:r>
                      <a:r>
                        <a:rPr lang="de-DE" dirty="0" err="1" smtClean="0"/>
                        <a:t>step</a:t>
                      </a:r>
                      <a:endParaRPr lang="de-DE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r>
                        <a:rPr lang="de-DE" dirty="0" smtClean="0"/>
                        <a:t>Quality </a:t>
                      </a:r>
                      <a:r>
                        <a:rPr lang="de-DE" dirty="0" err="1" smtClean="0"/>
                        <a:t>control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??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Approved</a:t>
                      </a:r>
                      <a:r>
                        <a:rPr lang="de-DE" dirty="0" smtClean="0"/>
                        <a:t> SOP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zövegdoboz 2"/>
          <p:cNvSpPr txBox="1"/>
          <p:nvPr/>
        </p:nvSpPr>
        <p:spPr>
          <a:xfrm>
            <a:off x="590441" y="1098376"/>
            <a:ext cx="7956376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TX or TX Program ???</a:t>
            </a:r>
            <a:endParaRPr lang="hu-H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6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1655" y="1475184"/>
            <a:ext cx="7992581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de-DE" sz="3200" dirty="0">
              <a:solidFill>
                <a:prstClr val="black"/>
              </a:solidFill>
              <a:latin typeface="Calibri"/>
            </a:endParaRPr>
          </a:p>
          <a:p>
            <a:pPr marL="2628783" lvl="5" indent="-342900">
              <a:buAutoNum type="arabicPeriod"/>
            </a:pPr>
            <a:r>
              <a:rPr lang="de-DE" sz="3200" dirty="0" smtClean="0">
                <a:solidFill>
                  <a:prstClr val="black"/>
                </a:solidFill>
                <a:latin typeface="Calibri"/>
              </a:rPr>
              <a:t>Organ </a:t>
            </a:r>
            <a:r>
              <a:rPr lang="de-DE" sz="3200" dirty="0" err="1" smtClean="0">
                <a:solidFill>
                  <a:prstClr val="black"/>
                </a:solidFill>
                <a:latin typeface="Calibri"/>
              </a:rPr>
              <a:t>donation</a:t>
            </a:r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lvl="5"/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marL="2628783" lvl="5" indent="-342900">
              <a:buAutoNum type="arabicPeriod"/>
            </a:pPr>
            <a:r>
              <a:rPr lang="de-DE" sz="3200" dirty="0" smtClean="0">
                <a:solidFill>
                  <a:prstClr val="black"/>
                </a:solidFill>
                <a:latin typeface="Calibri"/>
              </a:rPr>
              <a:t>Follow </a:t>
            </a:r>
            <a:r>
              <a:rPr lang="de-DE" sz="3200" dirty="0" err="1" smtClean="0">
                <a:solidFill>
                  <a:prstClr val="black"/>
                </a:solidFill>
                <a:latin typeface="Calibri"/>
              </a:rPr>
              <a:t>up</a:t>
            </a:r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lvl="5"/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marL="2628783" lvl="5" indent="-342900">
              <a:buAutoNum type="arabicPeriod"/>
            </a:pPr>
            <a:r>
              <a:rPr lang="de-DE" sz="3200" dirty="0" smtClean="0">
                <a:solidFill>
                  <a:prstClr val="black"/>
                </a:solidFill>
                <a:latin typeface="Calibri"/>
              </a:rPr>
              <a:t>Evaluation / </a:t>
            </a:r>
            <a:r>
              <a:rPr lang="de-DE" sz="3200" dirty="0" err="1" smtClean="0">
                <a:solidFill>
                  <a:prstClr val="black"/>
                </a:solidFill>
                <a:latin typeface="Calibri"/>
              </a:rPr>
              <a:t>Selection</a:t>
            </a:r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lvl="5"/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marL="2628783" lvl="5" indent="-342900">
              <a:buAutoNum type="arabicPeriod"/>
            </a:pPr>
            <a:r>
              <a:rPr lang="de-DE" sz="3200" dirty="0" err="1" smtClean="0">
                <a:solidFill>
                  <a:prstClr val="black"/>
                </a:solidFill>
                <a:latin typeface="Calibri"/>
              </a:rPr>
              <a:t>Local</a:t>
            </a:r>
            <a:r>
              <a:rPr lang="de-DE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3200" dirty="0" err="1" smtClean="0">
                <a:solidFill>
                  <a:prstClr val="black"/>
                </a:solidFill>
                <a:latin typeface="Calibri"/>
              </a:rPr>
              <a:t>transplantation</a:t>
            </a:r>
            <a:endParaRPr lang="de-DE" sz="32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zövegdoboz 2"/>
          <p:cNvSpPr txBox="1"/>
          <p:nvPr/>
        </p:nvSpPr>
        <p:spPr>
          <a:xfrm>
            <a:off x="590441" y="1098376"/>
            <a:ext cx="795637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hu-H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steps to build a LuTX Program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468313" y="2349501"/>
            <a:ext cx="2590800" cy="14398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1763713" y="3357563"/>
            <a:ext cx="2590800" cy="14398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3851275" y="3213101"/>
            <a:ext cx="2590800" cy="1439863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6372225" y="1628776"/>
            <a:ext cx="2590800" cy="14398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71550" y="2924176"/>
            <a:ext cx="1512888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0000FF"/>
                </a:solidFill>
                <a:latin typeface="Arial" charset="0"/>
              </a:rPr>
              <a:t>Evaluation</a:t>
            </a:r>
            <a:endParaRPr lang="de-D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411414" y="4005263"/>
            <a:ext cx="1512887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0000FF"/>
                </a:solidFill>
                <a:latin typeface="Arial" charset="0"/>
              </a:rPr>
              <a:t>Procurement</a:t>
            </a:r>
            <a:endParaRPr lang="de-D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859338" y="3716338"/>
            <a:ext cx="1225550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>
                <a:solidFill>
                  <a:srgbClr val="FF0000"/>
                </a:solidFill>
                <a:latin typeface="Arial" charset="0"/>
              </a:rPr>
              <a:t>TX</a:t>
            </a:r>
            <a:endParaRPr lang="de-DE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724525" y="2708276"/>
            <a:ext cx="2590800" cy="1439863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300789" y="3284538"/>
            <a:ext cx="1295400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0066"/>
                </a:solidFill>
                <a:latin typeface="Arial" charset="0"/>
              </a:rPr>
              <a:t>ICU</a:t>
            </a:r>
            <a:endParaRPr lang="de-DE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702562" y="2087459"/>
            <a:ext cx="2128359" cy="65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0000FF"/>
                </a:solidFill>
                <a:latin typeface="Arial" charset="0"/>
              </a:rPr>
              <a:t>Normal Ward /Follow Up</a:t>
            </a:r>
            <a:endParaRPr lang="de-D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" name="Legende mit Linie (2) 1"/>
          <p:cNvSpPr/>
          <p:nvPr/>
        </p:nvSpPr>
        <p:spPr>
          <a:xfrm>
            <a:off x="470356" y="5150114"/>
            <a:ext cx="1775591" cy="1011209"/>
          </a:xfrm>
          <a:prstGeom prst="borderCallout2">
            <a:avLst>
              <a:gd name="adj1" fmla="val -4506"/>
              <a:gd name="adj2" fmla="val 14184"/>
              <a:gd name="adj3" fmla="val -67296"/>
              <a:gd name="adj4" fmla="val 12472"/>
              <a:gd name="adj5" fmla="val -130523"/>
              <a:gd name="adj6" fmla="val 467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2005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Legende mit Linie (2) 12"/>
          <p:cNvSpPr/>
          <p:nvPr/>
        </p:nvSpPr>
        <p:spPr>
          <a:xfrm>
            <a:off x="3574235" y="5478889"/>
            <a:ext cx="1775591" cy="1011209"/>
          </a:xfrm>
          <a:prstGeom prst="borderCallout2">
            <a:avLst>
              <a:gd name="adj1" fmla="val -4506"/>
              <a:gd name="adj2" fmla="val 14184"/>
              <a:gd name="adj3" fmla="val -30087"/>
              <a:gd name="adj4" fmla="val -111"/>
              <a:gd name="adj5" fmla="val -61919"/>
              <a:gd name="adj6" fmla="val -49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2002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Legende mit Linie (2) 13"/>
          <p:cNvSpPr/>
          <p:nvPr/>
        </p:nvSpPr>
        <p:spPr>
          <a:xfrm>
            <a:off x="6149896" y="5244181"/>
            <a:ext cx="1775591" cy="1011209"/>
          </a:xfrm>
          <a:prstGeom prst="borderCallout2">
            <a:avLst>
              <a:gd name="adj1" fmla="val -9157"/>
              <a:gd name="adj2" fmla="val 67164"/>
              <a:gd name="adj3" fmla="val -39389"/>
              <a:gd name="adj4" fmla="val 115121"/>
              <a:gd name="adj5" fmla="val -235175"/>
              <a:gd name="adj6" fmla="val 1387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2003/2008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3" descr="Feri Gyuri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66" y="1222860"/>
            <a:ext cx="1237637" cy="16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 rechteckige Legende 2"/>
          <p:cNvSpPr/>
          <p:nvPr/>
        </p:nvSpPr>
        <p:spPr>
          <a:xfrm>
            <a:off x="153711" y="5154706"/>
            <a:ext cx="3100136" cy="952370"/>
          </a:xfrm>
          <a:prstGeom prst="wedgeRoundRectCallout">
            <a:avLst>
              <a:gd name="adj1" fmla="val 32626"/>
              <a:gd name="adj2" fmla="val -78677"/>
              <a:gd name="adj3" fmla="val 16667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First </a:t>
            </a:r>
            <a:r>
              <a:rPr lang="de-DE" dirty="0" err="1" smtClean="0">
                <a:solidFill>
                  <a:schemeClr val="tx1"/>
                </a:solidFill>
              </a:rPr>
              <a:t>Hungarian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patient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transplanted</a:t>
            </a:r>
            <a:r>
              <a:rPr lang="de-DE" dirty="0" smtClean="0">
                <a:solidFill>
                  <a:schemeClr val="tx1"/>
                </a:solidFill>
              </a:rPr>
              <a:t> in Vienna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Abgerundete rechteckige Legende 3"/>
          <p:cNvSpPr/>
          <p:nvPr/>
        </p:nvSpPr>
        <p:spPr>
          <a:xfrm>
            <a:off x="5812718" y="5405087"/>
            <a:ext cx="3100136" cy="952370"/>
          </a:xfrm>
          <a:prstGeom prst="wedgeRoundRectCallout">
            <a:avLst>
              <a:gd name="adj1" fmla="val -8817"/>
              <a:gd name="adj2" fmla="val -117340"/>
              <a:gd name="adj3" fmla="val 16667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2013: </a:t>
            </a:r>
            <a:r>
              <a:rPr lang="de-DE" dirty="0" err="1" smtClean="0">
                <a:solidFill>
                  <a:schemeClr val="tx1"/>
                </a:solidFill>
              </a:rPr>
              <a:t>Hungary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joins</a:t>
            </a:r>
            <a:r>
              <a:rPr lang="de-DE" dirty="0" smtClean="0">
                <a:solidFill>
                  <a:schemeClr val="tx1"/>
                </a:solidFill>
              </a:rPr>
              <a:t> Eurotransplant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zövegdoboz 2"/>
          <p:cNvSpPr txBox="1"/>
          <p:nvPr/>
        </p:nvSpPr>
        <p:spPr>
          <a:xfrm>
            <a:off x="590441" y="1098376"/>
            <a:ext cx="7956376" cy="120032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hu-H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outline twinning period Vienna-Budapest</a:t>
            </a: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472696"/>
              </p:ext>
            </p:extLst>
          </p:nvPr>
        </p:nvGraphicFramePr>
        <p:xfrm>
          <a:off x="926352" y="2356222"/>
          <a:ext cx="7201648" cy="279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bgerundete rechteckige Legende 6"/>
          <p:cNvSpPr/>
          <p:nvPr/>
        </p:nvSpPr>
        <p:spPr>
          <a:xfrm>
            <a:off x="5812718" y="1971973"/>
            <a:ext cx="3100136" cy="507055"/>
          </a:xfrm>
          <a:prstGeom prst="wedgeRoundRectCallout">
            <a:avLst>
              <a:gd name="adj1" fmla="val -49188"/>
              <a:gd name="adj2" fmla="val 165891"/>
              <a:gd name="adj3" fmla="val 16667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r>
              <a:rPr lang="de-DE" dirty="0" smtClean="0">
                <a:solidFill>
                  <a:prstClr val="black"/>
                </a:solidFill>
                <a:latin typeface="Calibri"/>
              </a:rPr>
              <a:t>2007: OVSZ SZKI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bgerundete rechteckige Legende 7"/>
          <p:cNvSpPr/>
          <p:nvPr/>
        </p:nvSpPr>
        <p:spPr>
          <a:xfrm>
            <a:off x="2712582" y="5858900"/>
            <a:ext cx="3100136" cy="952370"/>
          </a:xfrm>
          <a:prstGeom prst="wedgeRoundRectCallout">
            <a:avLst>
              <a:gd name="adj1" fmla="val 26184"/>
              <a:gd name="adj2" fmla="val -127366"/>
              <a:gd name="adj3" fmla="val 16667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r>
              <a:rPr lang="de-DE" dirty="0" smtClean="0">
                <a:solidFill>
                  <a:prstClr val="black"/>
                </a:solidFill>
                <a:latin typeface="Calibri"/>
              </a:rPr>
              <a:t>2004: EU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membership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38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 élő szí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36" y="1119230"/>
            <a:ext cx="3937778" cy="53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10204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85577" y="350942"/>
            <a:ext cx="738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r>
              <a:rPr lang="de-DE" dirty="0" smtClean="0">
                <a:solidFill>
                  <a:prstClr val="black"/>
                </a:solidFill>
                <a:latin typeface="Calibri"/>
              </a:rPr>
              <a:t>1th May 2004,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Kalocsa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 </a:t>
            </a:r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algn="ctr" defTabSz="914353"/>
            <a:r>
              <a:rPr lang="de-DE" dirty="0" smtClean="0">
                <a:solidFill>
                  <a:prstClr val="black"/>
                </a:solidFill>
                <a:latin typeface="Calibri"/>
              </a:rPr>
              <a:t>First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lung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procurement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Hungary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whithout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customs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border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controll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...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7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1601792" y="1124744"/>
          <a:ext cx="554424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5" name="Text Box 23"/>
          <p:cNvSpPr txBox="1">
            <a:spLocks noChangeArrowheads="1"/>
          </p:cNvSpPr>
          <p:nvPr/>
        </p:nvSpPr>
        <p:spPr bwMode="auto">
          <a:xfrm>
            <a:off x="0" y="26035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46291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46291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6291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6291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6291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6291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6291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6291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6291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70C0"/>
                </a:solidFill>
                <a:latin typeface="Calibri" charset="0"/>
                <a:cs typeface="Arial" charset="0"/>
              </a:rPr>
              <a:t>Organ donor and tx coordination network </a:t>
            </a:r>
            <a:endParaRPr lang="en-US" sz="4000" b="1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sp>
        <p:nvSpPr>
          <p:cNvPr id="8196" name="Szövegdoboz 6"/>
          <p:cNvSpPr txBox="1">
            <a:spLocks noChangeArrowheads="1"/>
          </p:cNvSpPr>
          <p:nvPr/>
        </p:nvSpPr>
        <p:spPr bwMode="auto">
          <a:xfrm>
            <a:off x="5940426" y="1484313"/>
            <a:ext cx="3203575" cy="93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Organ Coordination Office </a:t>
            </a:r>
          </a:p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Central organization </a:t>
            </a:r>
          </a:p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Competent Authority </a:t>
            </a:r>
          </a:p>
        </p:txBody>
      </p:sp>
      <p:sp>
        <p:nvSpPr>
          <p:cNvPr id="8197" name="Szövegdoboz 7"/>
          <p:cNvSpPr txBox="1">
            <a:spLocks noChangeArrowheads="1"/>
          </p:cNvSpPr>
          <p:nvPr/>
        </p:nvSpPr>
        <p:spPr bwMode="auto">
          <a:xfrm>
            <a:off x="5940426" y="3357563"/>
            <a:ext cx="320357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Transplant Centers </a:t>
            </a:r>
          </a:p>
        </p:txBody>
      </p:sp>
      <p:sp>
        <p:nvSpPr>
          <p:cNvPr id="8198" name="Szövegdoboz 8"/>
          <p:cNvSpPr txBox="1">
            <a:spLocks noChangeArrowheads="1"/>
          </p:cNvSpPr>
          <p:nvPr/>
        </p:nvSpPr>
        <p:spPr bwMode="auto">
          <a:xfrm>
            <a:off x="5940426" y="5084763"/>
            <a:ext cx="320357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Donor Centers </a:t>
            </a:r>
          </a:p>
        </p:txBody>
      </p:sp>
      <p:sp>
        <p:nvSpPr>
          <p:cNvPr id="8199" name="Szövegdoboz 9"/>
          <p:cNvSpPr txBox="1">
            <a:spLocks noChangeArrowheads="1"/>
          </p:cNvSpPr>
          <p:nvPr/>
        </p:nvSpPr>
        <p:spPr bwMode="auto">
          <a:xfrm>
            <a:off x="520701" y="2038350"/>
            <a:ext cx="320357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Donor side coordination </a:t>
            </a:r>
          </a:p>
        </p:txBody>
      </p:sp>
      <p:sp>
        <p:nvSpPr>
          <p:cNvPr id="8200" name="Szövegdoboz 11"/>
          <p:cNvSpPr txBox="1">
            <a:spLocks noChangeArrowheads="1"/>
          </p:cNvSpPr>
          <p:nvPr/>
        </p:nvSpPr>
        <p:spPr bwMode="auto">
          <a:xfrm>
            <a:off x="0" y="3355975"/>
            <a:ext cx="320357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Recipient side coordination </a:t>
            </a:r>
          </a:p>
        </p:txBody>
      </p:sp>
      <p:sp>
        <p:nvSpPr>
          <p:cNvPr id="8201" name="Szövegdoboz 12"/>
          <p:cNvSpPr txBox="1">
            <a:spLocks noChangeArrowheads="1"/>
          </p:cNvSpPr>
          <p:nvPr/>
        </p:nvSpPr>
        <p:spPr bwMode="auto">
          <a:xfrm>
            <a:off x="274639" y="4716463"/>
            <a:ext cx="320357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1800" b="1">
                <a:solidFill>
                  <a:srgbClr val="000000"/>
                </a:solidFill>
                <a:cs typeface="Arial" charset="0"/>
              </a:rPr>
              <a:t>Donor side coordination </a:t>
            </a: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203" name="Szövegdoboz 79"/>
          <p:cNvSpPr txBox="1">
            <a:spLocks noChangeArrowheads="1"/>
          </p:cNvSpPr>
          <p:nvPr/>
        </p:nvSpPr>
        <p:spPr bwMode="auto">
          <a:xfrm>
            <a:off x="5724526" y="6457950"/>
            <a:ext cx="324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2000">
                <a:solidFill>
                  <a:srgbClr val="FFFFFF"/>
                </a:solidFill>
                <a:cs typeface="Arial" charset="0"/>
              </a:rPr>
              <a:t>www.hnbts.hu/oco</a:t>
            </a:r>
          </a:p>
        </p:txBody>
      </p:sp>
      <p:pic>
        <p:nvPicPr>
          <p:cNvPr id="8204" name="Kép 14" descr="szerv logo ango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00"/>
            <a:ext cx="29527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55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0913072"/>
              </p:ext>
            </p:extLst>
          </p:nvPr>
        </p:nvGraphicFramePr>
        <p:xfrm>
          <a:off x="251520" y="1700809"/>
          <a:ext cx="889248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Lung </a:t>
            </a:r>
            <a:r>
              <a:rPr lang="de-DE" dirty="0" err="1" smtClean="0"/>
              <a:t>transplantations</a:t>
            </a:r>
            <a:r>
              <a:rPr lang="de-DE" dirty="0" smtClean="0"/>
              <a:t> MUW 1989-2015 </a:t>
            </a:r>
            <a:br>
              <a:rPr lang="de-DE" dirty="0" smtClean="0"/>
            </a:br>
            <a:r>
              <a:rPr lang="de-DE" sz="3100" dirty="0"/>
              <a:t>(</a:t>
            </a:r>
            <a:r>
              <a:rPr lang="de-DE" sz="3100" dirty="0" err="1" smtClean="0"/>
              <a:t>primary</a:t>
            </a:r>
            <a:r>
              <a:rPr lang="de-DE" sz="3100" dirty="0" smtClean="0"/>
              <a:t> </a:t>
            </a:r>
            <a:r>
              <a:rPr lang="de-DE" sz="3100" dirty="0" err="1"/>
              <a:t>LuTX</a:t>
            </a:r>
            <a:r>
              <a:rPr lang="de-DE" sz="3100" dirty="0"/>
              <a:t>: n=1597, </a:t>
            </a:r>
            <a:r>
              <a:rPr lang="de-DE" sz="3100" dirty="0" err="1"/>
              <a:t>ReTX</a:t>
            </a:r>
            <a:r>
              <a:rPr lang="de-DE" sz="3100" dirty="0"/>
              <a:t>: n=140)</a:t>
            </a:r>
          </a:p>
        </p:txBody>
      </p:sp>
    </p:spTree>
    <p:extLst>
      <p:ext uri="{BB962C8B-B14F-4D97-AF65-F5344CB8AC3E}">
        <p14:creationId xmlns:p14="http://schemas.microsoft.com/office/powerpoint/2010/main" val="207202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323851" y="6020532"/>
            <a:ext cx="8610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Eurotransplant </a:t>
            </a:r>
            <a:r>
              <a:rPr lang="hu-H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 </a:t>
            </a:r>
            <a:r>
              <a:rPr lang="hu-HU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 </a:t>
            </a:r>
          </a:p>
        </p:txBody>
      </p:sp>
      <p:pic>
        <p:nvPicPr>
          <p:cNvPr id="120834" name="Picture 2" descr="http://semmelweis-egyetem.hu/hirek/files/2013/05/eur-3_-20130527-IMG_1212-eurotransplant-alairas-budapest-palota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525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07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251520" y="1484784"/>
          <a:ext cx="849694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971600" y="836712"/>
            <a:ext cx="734481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Eurotransplant </a:t>
            </a:r>
            <a:r>
              <a:rPr lang="hu-H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membership</a:t>
            </a:r>
            <a:endParaRPr lang="hu-H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0"/>
            <a:ext cx="8172400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hu-H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628802"/>
            <a:ext cx="2736522" cy="356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Egyenes összekötő 13"/>
          <p:cNvCxnSpPr/>
          <p:nvPr/>
        </p:nvCxnSpPr>
        <p:spPr>
          <a:xfrm>
            <a:off x="4499992" y="1988841"/>
            <a:ext cx="0" cy="331236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4860032" y="1988841"/>
            <a:ext cx="0" cy="3312368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Mongolian Baiti" pitchFamily="66" charset="0"/>
                <a:cs typeface="Mongolian Baiti" pitchFamily="66" charset="0"/>
              </a:rPr>
              <a:t>.</a:t>
            </a:r>
            <a:endParaRPr lang="hu-HU" dirty="0">
              <a:solidFill>
                <a:prstClr val="white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15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171226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Picture 7" descr="Semmelweis Egyetem címe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18" name="Kép 17" descr="MUW_engl_sol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05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r Verbinder 12"/>
          <p:cNvCxnSpPr/>
          <p:nvPr/>
        </p:nvCxnSpPr>
        <p:spPr>
          <a:xfrm flipV="1">
            <a:off x="0" y="6553200"/>
            <a:ext cx="9144000" cy="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2" descr="Länderbilan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8" y="2290234"/>
            <a:ext cx="7108774" cy="422591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68228" y="1155023"/>
            <a:ext cx="8054009" cy="107721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de-DE" sz="3200" dirty="0"/>
              <a:t>Non-ET </a:t>
            </a:r>
            <a:r>
              <a:rPr lang="de-DE" sz="3200" dirty="0" err="1"/>
              <a:t>Twinnings</a:t>
            </a:r>
            <a:r>
              <a:rPr lang="de-DE" sz="3200" dirty="0"/>
              <a:t>/</a:t>
            </a:r>
            <a:r>
              <a:rPr lang="de-DE" sz="3200" dirty="0" err="1"/>
              <a:t>Cooperations</a:t>
            </a:r>
            <a:r>
              <a:rPr lang="de-DE" sz="3200" dirty="0"/>
              <a:t> </a:t>
            </a:r>
            <a:endParaRPr lang="de-DE" sz="3200" dirty="0" smtClean="0">
              <a:solidFill>
                <a:prstClr val="black"/>
              </a:solidFill>
              <a:latin typeface="Calibri"/>
            </a:endParaRPr>
          </a:p>
          <a:p>
            <a:pPr algn="ctr" defTabSz="914353"/>
            <a:r>
              <a:rPr lang="de-DE" sz="3200" dirty="0" smtClean="0">
                <a:solidFill>
                  <a:prstClr val="black"/>
                </a:solidFill>
                <a:latin typeface="Calibri"/>
              </a:rPr>
              <a:t>(2000-2015)</a:t>
            </a:r>
            <a:endParaRPr lang="de-DE" sz="32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24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3" y="188642"/>
            <a:ext cx="8820472" cy="147002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Non-ET </a:t>
            </a:r>
            <a:r>
              <a:rPr lang="de-DE" sz="3200" dirty="0" err="1" smtClean="0"/>
              <a:t>Twinnings</a:t>
            </a:r>
            <a:r>
              <a:rPr lang="de-DE" sz="3200" dirty="0" smtClean="0"/>
              <a:t>/</a:t>
            </a:r>
            <a:r>
              <a:rPr lang="de-DE" sz="3200" dirty="0" err="1" smtClean="0"/>
              <a:t>Cooperations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/>
              <a:t>Organ </a:t>
            </a:r>
            <a:r>
              <a:rPr lang="de-DE" sz="3200" dirty="0" err="1" smtClean="0"/>
              <a:t>balances</a:t>
            </a:r>
            <a:r>
              <a:rPr lang="de-DE" sz="3200" dirty="0" smtClean="0"/>
              <a:t> 2016</a:t>
            </a:r>
            <a:endParaRPr lang="de-DE" sz="32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786646"/>
              </p:ext>
            </p:extLst>
          </p:nvPr>
        </p:nvGraphicFramePr>
        <p:xfrm>
          <a:off x="755578" y="2276872"/>
          <a:ext cx="6264695" cy="29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452"/>
                <a:gridCol w="2716011"/>
                <a:gridCol w="2088232"/>
              </a:tblGrid>
              <a:tr h="580008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 smtClean="0"/>
                        <a:t>Recipients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transplanted</a:t>
                      </a:r>
                      <a:endParaRPr lang="de-DE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Organs </a:t>
                      </a:r>
                      <a:r>
                        <a:rPr lang="de-DE" sz="2000" dirty="0" err="1" smtClean="0"/>
                        <a:t>received</a:t>
                      </a:r>
                      <a:endParaRPr lang="de-DE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008"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/>
                        <a:t>      BUL</a:t>
                      </a:r>
                      <a:endParaRPr lang="de-DE" sz="2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7</a:t>
                      </a:r>
                      <a:endParaRPr lang="de-DE" sz="20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14</a:t>
                      </a:r>
                      <a:endParaRPr lang="de-DE" sz="20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0008"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/>
                        <a:t>      GRE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3</a:t>
                      </a:r>
                      <a:endParaRPr lang="de-DE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7</a:t>
                      </a:r>
                      <a:endParaRPr lang="de-DE" sz="2000" b="1" dirty="0"/>
                    </a:p>
                  </a:txBody>
                  <a:tcPr anchor="ctr"/>
                </a:tc>
              </a:tr>
              <a:tr h="580008"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/>
                        <a:t>      ROM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smtClean="0"/>
                        <a:t>10</a:t>
                      </a:r>
                      <a:endParaRPr lang="de-DE" sz="2000" b="1" dirty="0"/>
                    </a:p>
                  </a:txBody>
                  <a:tcPr anchor="ctr"/>
                </a:tc>
              </a:tr>
              <a:tr h="580008">
                <a:tc>
                  <a:txBody>
                    <a:bodyPr/>
                    <a:lstStyle/>
                    <a:p>
                      <a:pPr algn="l"/>
                      <a:r>
                        <a:rPr lang="de-DE" sz="2400" dirty="0" smtClean="0"/>
                        <a:t>      SLK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/>
                        <a:t>1</a:t>
                      </a:r>
                      <a:endParaRPr lang="de-DE" sz="20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347864" y="519958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de-DE" sz="2400" b="1" dirty="0" smtClean="0">
                <a:solidFill>
                  <a:prstClr val="black"/>
                </a:solidFill>
                <a:latin typeface="Calibri"/>
              </a:rPr>
              <a:t>18                               32      </a:t>
            </a:r>
            <a:endParaRPr lang="de-DE" sz="2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020272" y="5199585"/>
            <a:ext cx="0" cy="46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7092280" y="5199585"/>
            <a:ext cx="0" cy="46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225322" y="522920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Balance: +16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Grafik 9" descr="http://icons.iconarchive.com/icons/icondrawer/flags/24/Bulgaria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5783"/>
            <a:ext cx="288032" cy="2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http://icons.iconarchive.com/icons/icondrawer/flags/24/Greece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279486" cy="27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http://icons.iconarchive.com/icons/icondrawer/flags/24/Romania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4" y="4149082"/>
            <a:ext cx="279486" cy="2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http://icons.iconarchive.com/icons/icondrawer/flags/24/Slovakia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04" y="4725144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8316417" y="2976917"/>
            <a:ext cx="201622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>
              <a:spcAft>
                <a:spcPts val="100"/>
              </a:spcAft>
            </a:pPr>
            <a:r>
              <a:rPr lang="de-DE" b="1" dirty="0" smtClean="0">
                <a:solidFill>
                  <a:prstClr val="black"/>
                </a:solidFill>
                <a:latin typeface="Calibri"/>
              </a:rPr>
              <a:t>+7</a:t>
            </a:r>
          </a:p>
          <a:p>
            <a:pPr defTabSz="914353">
              <a:spcAft>
                <a:spcPts val="100"/>
              </a:spcAft>
            </a:pPr>
            <a:endParaRPr lang="de-DE" b="1" dirty="0">
              <a:solidFill>
                <a:prstClr val="black"/>
              </a:solidFill>
              <a:latin typeface="Calibri"/>
            </a:endParaRPr>
          </a:p>
          <a:p>
            <a:pPr defTabSz="914353">
              <a:spcAft>
                <a:spcPts val="100"/>
              </a:spcAft>
            </a:pPr>
            <a:r>
              <a:rPr lang="de-DE" b="1" dirty="0" smtClean="0">
                <a:solidFill>
                  <a:prstClr val="black"/>
                </a:solidFill>
                <a:latin typeface="Calibri"/>
              </a:rPr>
              <a:t>+4</a:t>
            </a:r>
          </a:p>
          <a:p>
            <a:pPr defTabSz="914353">
              <a:spcAft>
                <a:spcPts val="100"/>
              </a:spcAft>
            </a:pPr>
            <a:endParaRPr lang="de-DE" b="1" dirty="0">
              <a:solidFill>
                <a:prstClr val="black"/>
              </a:solidFill>
              <a:latin typeface="Calibri"/>
            </a:endParaRPr>
          </a:p>
          <a:p>
            <a:pPr defTabSz="914353">
              <a:spcAft>
                <a:spcPts val="100"/>
              </a:spcAft>
            </a:pPr>
            <a:r>
              <a:rPr lang="de-DE" b="1" dirty="0" smtClean="0">
                <a:solidFill>
                  <a:prstClr val="black"/>
                </a:solidFill>
                <a:latin typeface="Calibri"/>
              </a:rPr>
              <a:t>+7</a:t>
            </a:r>
          </a:p>
          <a:p>
            <a:pPr defTabSz="914353">
              <a:spcAft>
                <a:spcPts val="100"/>
              </a:spcAft>
            </a:pPr>
            <a:endParaRPr lang="de-DE" b="1" dirty="0">
              <a:solidFill>
                <a:prstClr val="black"/>
              </a:solidFill>
              <a:latin typeface="Calibri"/>
            </a:endParaRPr>
          </a:p>
          <a:p>
            <a:pPr defTabSz="914353">
              <a:spcAft>
                <a:spcPts val="100"/>
              </a:spcAft>
            </a:pPr>
            <a:r>
              <a:rPr lang="de-DE" b="1" dirty="0" smtClean="0">
                <a:solidFill>
                  <a:prstClr val="black"/>
                </a:solidFill>
                <a:latin typeface="Calibri"/>
              </a:rPr>
              <a:t>-4</a:t>
            </a:r>
            <a:endParaRPr lang="de-DE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Grafik 30" descr="Germany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36" y="59665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 descr="Luxembourg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445803"/>
            <a:ext cx="2286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 descr="http://icons.iconarchive.com/icons/icondrawer/flags/24/Hungary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19517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 descr="http://icons.iconarchive.com/icons/icondrawer/flags/24/Austria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27931"/>
            <a:ext cx="228600" cy="22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5220072" y="5663497"/>
            <a:ext cx="7920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15</a:t>
            </a:r>
          </a:p>
          <a:p>
            <a:pPr defTabSz="914353"/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11</a:t>
            </a:r>
          </a:p>
          <a:p>
            <a:pPr defTabSz="914353"/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2</a:t>
            </a:r>
          </a:p>
          <a:p>
            <a:pPr defTabSz="914353"/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3</a:t>
            </a:r>
          </a:p>
          <a:p>
            <a:pPr defTabSz="914353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7" name="Gerade Verbindung 36"/>
          <p:cNvCxnSpPr/>
          <p:nvPr/>
        </p:nvCxnSpPr>
        <p:spPr>
          <a:xfrm>
            <a:off x="4932040" y="5199585"/>
            <a:ext cx="0" cy="148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683568" y="5727929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de-DE" sz="1400" b="1" dirty="0" err="1" smtClean="0">
                <a:solidFill>
                  <a:prstClr val="black"/>
                </a:solidFill>
                <a:latin typeface="Calibri"/>
              </a:rPr>
              <a:t>Additionally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Calibri"/>
              </a:rPr>
              <a:t>received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Calibri"/>
              </a:rPr>
              <a:t>from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b="1" dirty="0" err="1" smtClean="0">
                <a:solidFill>
                  <a:prstClr val="black"/>
                </a:solidFill>
                <a:latin typeface="Calibri"/>
              </a:rPr>
              <a:t>Twinnings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lang="de-DE" sz="1400" b="1" dirty="0" err="1" smtClean="0">
                <a:solidFill>
                  <a:prstClr val="black"/>
                </a:solidFill>
                <a:latin typeface="Calibri"/>
              </a:rPr>
              <a:t>Cooperations</a:t>
            </a:r>
            <a:r>
              <a:rPr lang="de-DE" sz="1400" b="1" dirty="0" smtClean="0">
                <a:solidFill>
                  <a:prstClr val="black"/>
                </a:solidFill>
                <a:latin typeface="Calibri"/>
              </a:rPr>
              <a:t>: </a:t>
            </a:r>
          </a:p>
          <a:p>
            <a:pPr marL="285750" indent="-285750" defTabSz="914353">
              <a:buFontTx/>
              <a:buChar char="-"/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2 </a:t>
            </a:r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hearts</a:t>
            </a:r>
            <a:endParaRPr lang="de-DE" sz="14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Tx/>
              <a:buChar char="-"/>
            </a:pPr>
            <a:r>
              <a:rPr lang="de-DE" sz="1400" dirty="0" err="1">
                <a:solidFill>
                  <a:prstClr val="black"/>
                </a:solidFill>
                <a:latin typeface="Calibri"/>
              </a:rPr>
              <a:t>S</a:t>
            </a:r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everal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livers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98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784" y="524660"/>
            <a:ext cx="3740137" cy="64633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LuTX Board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3" y="2786203"/>
            <a:ext cx="3284560" cy="305854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91970" y="1668619"/>
            <a:ext cx="709645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Semmelweis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 Dept. </a:t>
            </a:r>
            <a:r>
              <a:rPr lang="de-DE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Pulmonology</a:t>
            </a: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0"/>
            <a:ext cx="8172400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</a:t>
            </a:r>
            <a:r>
              <a:rPr lang="hu-H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 </a:t>
            </a:r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171226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7" descr="Semmelweis Egyetem címe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14" name="Kép 13" descr="MUW_engl_sol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526118" y="3048000"/>
            <a:ext cx="54087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53"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Decision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making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 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pulmonogists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, 1 TX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surgeon</a:t>
            </a:r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Monthly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/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according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need</a:t>
            </a:r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Calibri"/>
            </a:endParaRPr>
          </a:p>
          <a:p>
            <a:pPr defTabSz="914353"/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LTX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cost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absorbtion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dependent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board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decision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switch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position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defTabSz="914353"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Calibri"/>
            </a:endParaRPr>
          </a:p>
          <a:p>
            <a:pPr defTabSz="914353"/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Case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discussions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open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interested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specialists</a:t>
            </a:r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353"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1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Hungary</a:t>
            </a:r>
            <a:r>
              <a:rPr lang="de-DE" dirty="0" smtClean="0"/>
              <a:t>  (n=152)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5147070"/>
              </p:ext>
            </p:extLst>
          </p:nvPr>
        </p:nvGraphicFramePr>
        <p:xfrm>
          <a:off x="4201905" y="1853976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Inhaltsplatzhalt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23228782"/>
              </p:ext>
            </p:extLst>
          </p:nvPr>
        </p:nvGraphicFramePr>
        <p:xfrm>
          <a:off x="251520" y="2213634"/>
          <a:ext cx="3769968" cy="3337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46" y="332657"/>
            <a:ext cx="2026871" cy="114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076056" y="5805264"/>
            <a:ext cx="2894336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de-DE" dirty="0" smtClean="0">
                <a:solidFill>
                  <a:prstClr val="black"/>
                </a:solidFill>
                <a:latin typeface="Calibri"/>
              </a:rPr>
              <a:t>Age: 35.2± 15.0 (7.3-65.1)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ys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17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Austria (n=949)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4838158"/>
              </p:ext>
            </p:extLst>
          </p:nvPr>
        </p:nvGraphicFramePr>
        <p:xfrm>
          <a:off x="251519" y="1463497"/>
          <a:ext cx="3167559" cy="255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590070"/>
              </p:ext>
            </p:extLst>
          </p:nvPr>
        </p:nvGraphicFramePr>
        <p:xfrm>
          <a:off x="395536" y="3939131"/>
          <a:ext cx="7105650" cy="274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796137" y="3959082"/>
                <a:ext cx="3096344" cy="373659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/>
                <a:r>
                  <a:rPr lang="de-DE" dirty="0" smtClean="0">
                    <a:solidFill>
                      <a:prstClr val="black"/>
                    </a:solidFill>
                    <a:latin typeface="Calibri"/>
                  </a:rPr>
                  <a:t>Age: 49.2</a:t>
                </a:r>
                <a:r>
                  <a:rPr lang="de-DE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de-DE" dirty="0" smtClean="0">
                    <a:solidFill>
                      <a:prstClr val="black"/>
                    </a:solidFill>
                    <a:latin typeface="Calibri"/>
                  </a:rPr>
                  <a:t> 13.9 (0.6-72.2)</a:t>
                </a:r>
                <a:r>
                  <a:rPr lang="de-DE" dirty="0" err="1" smtClean="0">
                    <a:solidFill>
                      <a:prstClr val="black"/>
                    </a:solidFill>
                    <a:latin typeface="Calibri"/>
                  </a:rPr>
                  <a:t>ys</a:t>
                </a:r>
                <a:endParaRPr lang="de-DE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3959082"/>
                <a:ext cx="309634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772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481064" cy="138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39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.</a:t>
            </a:r>
            <a:endParaRPr lang="hu-HU" dirty="0">
              <a:solidFill>
                <a:schemeClr val="bg1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6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1231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7" descr="Semmelweis Egyetem cím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8" name="Kép 7" descr="MUW_engl_sol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2" y="0"/>
            <a:ext cx="8316416" cy="4941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list management</a:t>
            </a:r>
            <a:endParaRPr lang="hu-H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67544" y="1340768"/>
            <a:ext cx="1728192" cy="338554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Registration</a:t>
            </a:r>
            <a:endParaRPr lang="hu-H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627784" y="1340768"/>
            <a:ext cx="1728192" cy="338554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National Board</a:t>
            </a:r>
            <a:endParaRPr lang="hu-H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788024" y="1340768"/>
            <a:ext cx="1728192" cy="338554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Evaluation</a:t>
            </a:r>
            <a:endParaRPr lang="hu-H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948264" y="1340768"/>
            <a:ext cx="1728192" cy="338554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Listing</a:t>
            </a:r>
            <a:endParaRPr lang="hu-H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4480683" y="1527727"/>
            <a:ext cx="216024" cy="142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2303748" y="1510045"/>
            <a:ext cx="216024" cy="142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6624228" y="1510045"/>
            <a:ext cx="216024" cy="142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748" y="2498275"/>
            <a:ext cx="3967526" cy="2133506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3728" y="4033128"/>
            <a:ext cx="3672408" cy="20931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Szövegdoboz 22"/>
          <p:cNvSpPr txBox="1"/>
          <p:nvPr/>
        </p:nvSpPr>
        <p:spPr>
          <a:xfrm>
            <a:off x="5004048" y="2906630"/>
            <a:ext cx="388843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hu-H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://www.lutx.hu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2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83868" y="365200"/>
            <a:ext cx="2675032" cy="64633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up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0"/>
            <a:ext cx="8317733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-1" y="6488668"/>
            <a:ext cx="9144001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</a:t>
            </a:r>
            <a:r>
              <a:rPr lang="hu-H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 </a:t>
            </a:r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258030" y="3216328"/>
            <a:ext cx="3705617" cy="193898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457177" indent="-457177" defTabSz="914353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Outpatient</a:t>
            </a:r>
          </a:p>
          <a:p>
            <a:pPr marL="457177" indent="-457177" defTabSz="914353">
              <a:buFont typeface="Arial" panose="020B0604020202020204" pitchFamily="34" charset="0"/>
              <a:buChar char="•"/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77" indent="-457177" defTabSz="914353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</a:p>
          <a:p>
            <a:pPr marL="457177" indent="-457177" defTabSz="914353">
              <a:buFont typeface="Arial" panose="020B0604020202020204" pitchFamily="34" charset="0"/>
              <a:buChar char="•"/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77" indent="-457177" defTabSz="914353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1225" y="6453336"/>
            <a:ext cx="448166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7" descr="Semmelweis Egyetem cím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453336"/>
            <a:ext cx="439731" cy="404664"/>
          </a:xfrm>
          <a:prstGeom prst="rect">
            <a:avLst/>
          </a:prstGeom>
          <a:noFill/>
        </p:spPr>
      </p:pic>
      <p:pic>
        <p:nvPicPr>
          <p:cNvPr id="12" name="Kép 11" descr="MUW_engl_sol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453336"/>
            <a:ext cx="439731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1226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7" descr="Semmelweis Egyetem cím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16" name="Kép 15" descr="MUW_engl_sol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zövegdoboz 6"/>
          <p:cNvSpPr txBox="1"/>
          <p:nvPr/>
        </p:nvSpPr>
        <p:spPr>
          <a:xfrm>
            <a:off x="1291970" y="1343019"/>
            <a:ext cx="7337133" cy="95410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Semmelweis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 Dept. </a:t>
            </a:r>
            <a:r>
              <a:rPr lang="de-DE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Pulmonology</a:t>
            </a:r>
          </a:p>
          <a:p>
            <a:pPr defTabSz="914353"/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Semmelweis University, 1st. Clinic for Pediatrics</a:t>
            </a: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7" y="2544241"/>
            <a:ext cx="4076000" cy="326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2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hu-HU" sz="3600"/>
              <a:t>LuTX case and patient number 2008-2015 </a:t>
            </a:r>
            <a:br>
              <a:rPr lang="hu-HU" sz="3600"/>
            </a:br>
            <a:r>
              <a:rPr lang="hu-HU" sz="2400"/>
              <a:t>Department of Pulmonology Semmelweis University</a:t>
            </a:r>
            <a:endParaRPr lang="en-US" sz="240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323976"/>
            <a:ext cx="8302625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99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06356"/>
            <a:ext cx="7886700" cy="972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Survival</a:t>
            </a:r>
            <a:r>
              <a:rPr lang="de-DE" dirty="0" smtClean="0"/>
              <a:t> 2013-2015 (prim TX) (n=330)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52667"/>
            <a:ext cx="6624736" cy="53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012161" y="3212977"/>
            <a:ext cx="1944216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de-DE" dirty="0" smtClean="0"/>
              <a:t>1 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  <a:r>
              <a:rPr lang="de-DE" dirty="0" err="1" smtClean="0"/>
              <a:t>survival</a:t>
            </a:r>
            <a:r>
              <a:rPr lang="de-DE" dirty="0" smtClean="0"/>
              <a:t> 88%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956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hu-HU" sz="4000"/>
              <a:t>Bronchoscopic procedures in 2015 </a:t>
            </a:r>
            <a:br>
              <a:rPr lang="hu-HU" sz="4000"/>
            </a:br>
            <a:r>
              <a:rPr lang="hu-HU" sz="2800"/>
              <a:t>Department of Pulmonology Semmelweis University</a:t>
            </a:r>
            <a:endParaRPr lang="en-US" sz="2800"/>
          </a:p>
        </p:txBody>
      </p:sp>
      <p:pic>
        <p:nvPicPr>
          <p:cNvPr id="4103" name="Picture 7" descr="Bronchoscopy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1557338"/>
            <a:ext cx="6402387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2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884503"/>
            <a:ext cx="3503612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feld 5"/>
          <p:cNvSpPr txBox="1">
            <a:spLocks noChangeArrowheads="1"/>
          </p:cNvSpPr>
          <p:nvPr/>
        </p:nvSpPr>
        <p:spPr bwMode="auto">
          <a:xfrm>
            <a:off x="312738" y="258763"/>
            <a:ext cx="8343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53"/>
            <a:r>
              <a:rPr lang="de-AT" sz="3200">
                <a:solidFill>
                  <a:srgbClr val="FF6600"/>
                </a:solidFill>
                <a:latin typeface="Times New Roman" charset="0"/>
              </a:rPr>
              <a:t>Centralised TX  - Regionalized Follow Up</a:t>
            </a:r>
          </a:p>
          <a:p>
            <a:pPr defTabSz="914353"/>
            <a:r>
              <a:rPr lang="de-AT" sz="3200">
                <a:solidFill>
                  <a:srgbClr val="FF6600"/>
                </a:solidFill>
                <a:latin typeface="Times New Roman" charset="0"/>
              </a:rPr>
              <a:t>Does it work?</a:t>
            </a:r>
          </a:p>
        </p:txBody>
      </p:sp>
      <p:pic>
        <p:nvPicPr>
          <p:cNvPr id="2765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2113103"/>
            <a:ext cx="50831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feld 3"/>
          <p:cNvSpPr txBox="1">
            <a:spLocks noChangeArrowheads="1"/>
          </p:cNvSpPr>
          <p:nvPr/>
        </p:nvSpPr>
        <p:spPr bwMode="auto">
          <a:xfrm>
            <a:off x="825500" y="1426411"/>
            <a:ext cx="1787046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53" eaLnBrk="1" hangingPunct="1"/>
            <a:r>
              <a:rPr lang="de-AT" sz="1800" dirty="0">
                <a:solidFill>
                  <a:prstClr val="black"/>
                </a:solidFill>
              </a:rPr>
              <a:t>Overall </a:t>
            </a:r>
            <a:r>
              <a:rPr lang="de-AT" sz="1800" dirty="0" err="1">
                <a:solidFill>
                  <a:prstClr val="black"/>
                </a:solidFill>
              </a:rPr>
              <a:t>survival</a:t>
            </a:r>
            <a:endParaRPr lang="de-AT" sz="1800" dirty="0">
              <a:solidFill>
                <a:prstClr val="black"/>
              </a:solidFill>
            </a:endParaRPr>
          </a:p>
        </p:txBody>
      </p:sp>
      <p:sp>
        <p:nvSpPr>
          <p:cNvPr id="27653" name="Textfeld 7"/>
          <p:cNvSpPr txBox="1">
            <a:spLocks noChangeArrowheads="1"/>
          </p:cNvSpPr>
          <p:nvPr/>
        </p:nvSpPr>
        <p:spPr bwMode="auto">
          <a:xfrm>
            <a:off x="4178301" y="1612148"/>
            <a:ext cx="2712210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53" eaLnBrk="1" hangingPunct="1"/>
            <a:r>
              <a:rPr lang="de-AT" sz="1800">
                <a:solidFill>
                  <a:prstClr val="black"/>
                </a:solidFill>
              </a:rPr>
              <a:t>Country specific survival</a:t>
            </a:r>
          </a:p>
        </p:txBody>
      </p:sp>
    </p:spTree>
    <p:extLst>
      <p:ext uri="{BB962C8B-B14F-4D97-AF65-F5344CB8AC3E}">
        <p14:creationId xmlns:p14="http://schemas.microsoft.com/office/powerpoint/2010/main" val="156840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468313" y="2349501"/>
            <a:ext cx="2590800" cy="14398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1763713" y="3357563"/>
            <a:ext cx="2590800" cy="143986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3851275" y="3213101"/>
            <a:ext cx="2590800" cy="1439863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6372225" y="1628776"/>
            <a:ext cx="2590800" cy="14398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71550" y="2924176"/>
            <a:ext cx="1512888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0000FF"/>
                </a:solidFill>
                <a:latin typeface="Arial" charset="0"/>
              </a:rPr>
              <a:t>Evaluation</a:t>
            </a:r>
            <a:endParaRPr lang="de-D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411414" y="4005263"/>
            <a:ext cx="1512887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0000FF"/>
                </a:solidFill>
                <a:latin typeface="Arial" charset="0"/>
              </a:rPr>
              <a:t>Procurement</a:t>
            </a:r>
            <a:endParaRPr lang="de-D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859338" y="3716338"/>
            <a:ext cx="1225550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>
                <a:solidFill>
                  <a:srgbClr val="FF0000"/>
                </a:solidFill>
                <a:latin typeface="Arial" charset="0"/>
              </a:rPr>
              <a:t>TX</a:t>
            </a:r>
            <a:endParaRPr lang="de-DE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724525" y="2708276"/>
            <a:ext cx="2590800" cy="1439863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300789" y="3284538"/>
            <a:ext cx="1295400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0066"/>
                </a:solidFill>
                <a:latin typeface="Arial" charset="0"/>
              </a:rPr>
              <a:t>ICU</a:t>
            </a:r>
            <a:endParaRPr lang="de-DE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702562" y="2087459"/>
            <a:ext cx="2128359" cy="65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defTabSz="914353" fontAlgn="base">
              <a:spcBef>
                <a:spcPct val="50000"/>
              </a:spcBef>
              <a:spcAft>
                <a:spcPct val="0"/>
              </a:spcAft>
            </a:pPr>
            <a:r>
              <a:rPr lang="hu-HU" dirty="0" smtClean="0">
                <a:solidFill>
                  <a:srgbClr val="0000FF"/>
                </a:solidFill>
                <a:latin typeface="Arial" charset="0"/>
              </a:rPr>
              <a:t>Normal Ward /Follow Up</a:t>
            </a:r>
            <a:endParaRPr lang="de-D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" name="Legende mit Linie (2) 1"/>
          <p:cNvSpPr/>
          <p:nvPr/>
        </p:nvSpPr>
        <p:spPr>
          <a:xfrm>
            <a:off x="470356" y="5150114"/>
            <a:ext cx="1775591" cy="1011209"/>
          </a:xfrm>
          <a:prstGeom prst="borderCallout2">
            <a:avLst>
              <a:gd name="adj1" fmla="val -4506"/>
              <a:gd name="adj2" fmla="val 14184"/>
              <a:gd name="adj3" fmla="val -67296"/>
              <a:gd name="adj4" fmla="val 12472"/>
              <a:gd name="adj5" fmla="val -130523"/>
              <a:gd name="adj6" fmla="val 467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2005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Legende mit Linie (2) 12"/>
          <p:cNvSpPr/>
          <p:nvPr/>
        </p:nvSpPr>
        <p:spPr>
          <a:xfrm>
            <a:off x="3574235" y="5478889"/>
            <a:ext cx="1775591" cy="1011209"/>
          </a:xfrm>
          <a:prstGeom prst="borderCallout2">
            <a:avLst>
              <a:gd name="adj1" fmla="val -4506"/>
              <a:gd name="adj2" fmla="val 14184"/>
              <a:gd name="adj3" fmla="val -30087"/>
              <a:gd name="adj4" fmla="val -111"/>
              <a:gd name="adj5" fmla="val -61919"/>
              <a:gd name="adj6" fmla="val -49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2002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Legende mit Linie (2) 13"/>
          <p:cNvSpPr/>
          <p:nvPr/>
        </p:nvSpPr>
        <p:spPr>
          <a:xfrm>
            <a:off x="6149896" y="5244181"/>
            <a:ext cx="1775591" cy="1011209"/>
          </a:xfrm>
          <a:prstGeom prst="borderCallout2">
            <a:avLst>
              <a:gd name="adj1" fmla="val -9157"/>
              <a:gd name="adj2" fmla="val 67164"/>
              <a:gd name="adj3" fmla="val -39389"/>
              <a:gd name="adj4" fmla="val 115121"/>
              <a:gd name="adj5" fmla="val -235175"/>
              <a:gd name="adj6" fmla="val 1387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2003/2008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Legende mit Linie (1) 2"/>
          <p:cNvSpPr/>
          <p:nvPr/>
        </p:nvSpPr>
        <p:spPr>
          <a:xfrm>
            <a:off x="3574700" y="1363958"/>
            <a:ext cx="1175888" cy="587913"/>
          </a:xfrm>
          <a:prstGeom prst="borderCallout1">
            <a:avLst>
              <a:gd name="adj1" fmla="val 120750"/>
              <a:gd name="adj2" fmla="val 48667"/>
              <a:gd name="adj3" fmla="val 310500"/>
              <a:gd name="adj4" fmla="val 8466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2013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Legende mit Linie (1) 15"/>
          <p:cNvSpPr/>
          <p:nvPr/>
        </p:nvSpPr>
        <p:spPr>
          <a:xfrm>
            <a:off x="4985300" y="1645698"/>
            <a:ext cx="1175888" cy="587913"/>
          </a:xfrm>
          <a:prstGeom prst="borderCallout1">
            <a:avLst>
              <a:gd name="adj1" fmla="val 120750"/>
              <a:gd name="adj2" fmla="val 48667"/>
              <a:gd name="adj3" fmla="val 210500"/>
              <a:gd name="adj4" fmla="val 7366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Calibri"/>
              </a:rPr>
              <a:t>2013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17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91545" y="508596"/>
            <a:ext cx="7956375" cy="120032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de-DE" sz="3600" dirty="0">
                <a:solidFill>
                  <a:prstClr val="black"/>
                </a:solidFill>
                <a:latin typeface="Calibri"/>
              </a:rPr>
              <a:t>10th </a:t>
            </a:r>
            <a:r>
              <a:rPr lang="de-DE" sz="3600" dirty="0" err="1">
                <a:solidFill>
                  <a:prstClr val="black"/>
                </a:solidFill>
                <a:latin typeface="Calibri"/>
              </a:rPr>
              <a:t>January</a:t>
            </a:r>
            <a:r>
              <a:rPr lang="de-DE" sz="3600" dirty="0">
                <a:solidFill>
                  <a:prstClr val="black"/>
                </a:solidFill>
                <a:latin typeface="Calibri"/>
              </a:rPr>
              <a:t> 2013</a:t>
            </a:r>
          </a:p>
          <a:p>
            <a:pPr defTabSz="914353"/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2" y="1428999"/>
            <a:ext cx="5008667" cy="273958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</a:t>
            </a:r>
            <a:r>
              <a:rPr lang="hu-H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 </a:t>
            </a:r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171226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7" descr="Semmelweis Egyetem címe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12" name="Kép 11" descr="MUW_engl_sol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Képtalálat a következőre: „pénz euro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68" y="1438765"/>
            <a:ext cx="3619844" cy="27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24119" y="4422589"/>
            <a:ext cx="8606117" cy="178029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285736" indent="-285736" defTabSz="914353"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Consensus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meeting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(all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stakeholders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initiated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by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Ministry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Health</a:t>
            </a:r>
            <a:endParaRPr lang="de-DE" dirty="0" smtClean="0">
              <a:solidFill>
                <a:prstClr val="black"/>
              </a:solidFill>
              <a:latin typeface="Calibri"/>
            </a:endParaRPr>
          </a:p>
          <a:p>
            <a:pPr marL="285736" indent="-285736" defTabSz="914353"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Center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definition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(Budapest,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affiliation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Semmelweis University)</a:t>
            </a:r>
          </a:p>
          <a:p>
            <a:pPr marL="285736" indent="-285736" defTabSz="914353"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Legislative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background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Permission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, ET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contract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36" indent="-285736" defTabSz="914353"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Reimbursement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issues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(Evaluation, TX, Follow-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up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36" indent="-285736" defTabSz="914353"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Infrastructure Investment</a:t>
            </a:r>
          </a:p>
          <a:p>
            <a:pPr marL="285736" indent="-285736" defTabSz="914353"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2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52370" y="1199342"/>
            <a:ext cx="6679045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4F81BD"/>
                </a:solidFill>
                <a:latin typeface="Arial" charset="0"/>
              </a:rPr>
              <a:t>Arrangements in Budapest </a:t>
            </a:r>
            <a:r>
              <a:rPr lang="de-DE" sz="2000" dirty="0" err="1">
                <a:solidFill>
                  <a:srgbClr val="4F81BD"/>
                </a:solidFill>
                <a:latin typeface="Arial" charset="0"/>
              </a:rPr>
              <a:t>since</a:t>
            </a:r>
            <a:r>
              <a:rPr lang="de-DE" sz="2000" dirty="0">
                <a:solidFill>
                  <a:srgbClr val="4F81BD"/>
                </a:solidFill>
                <a:latin typeface="Arial" charset="0"/>
              </a:rPr>
              <a:t> 1/2013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99605" y="1755873"/>
            <a:ext cx="3219572" cy="40309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FF0000"/>
                </a:solidFill>
                <a:latin typeface="Arial" charset="0"/>
              </a:rPr>
              <a:t>Team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Procurement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surgeons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	2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Transplant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surgeons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	2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Transplant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pulmologist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	3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Pathologist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		1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Physiotherapy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		2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	</a:t>
            </a:r>
            <a:endParaRPr lang="de-DE" dirty="0">
              <a:solidFill>
                <a:prstClr val="black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i="1" dirty="0" err="1">
                <a:solidFill>
                  <a:srgbClr val="FF0000"/>
                </a:solidFill>
                <a:latin typeface="Arial" charset="0"/>
              </a:rPr>
              <a:t>Anaesthesia</a:t>
            </a:r>
            <a:r>
              <a:rPr lang="de-DE" i="1" dirty="0">
                <a:solidFill>
                  <a:srgbClr val="FF0000"/>
                </a:solidFill>
                <a:latin typeface="Arial" charset="0"/>
              </a:rPr>
              <a:t> / ICU	</a:t>
            </a:r>
            <a:r>
              <a:rPr lang="de-DE" i="1" dirty="0" smtClean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de-DE" dirty="0">
                <a:solidFill>
                  <a:srgbClr val="FF0000"/>
                </a:solidFill>
                <a:latin typeface="Arial" charset="0"/>
              </a:rPr>
              <a:t>	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i="1" dirty="0" err="1">
                <a:solidFill>
                  <a:srgbClr val="FF0000"/>
                </a:solidFill>
                <a:latin typeface="Arial" charset="0"/>
              </a:rPr>
              <a:t>Coordinators</a:t>
            </a:r>
            <a:r>
              <a:rPr lang="de-DE" i="1" dirty="0">
                <a:solidFill>
                  <a:srgbClr val="FF0000"/>
                </a:solidFill>
                <a:latin typeface="Arial" charset="0"/>
              </a:rPr>
              <a:t>		</a:t>
            </a:r>
            <a:r>
              <a:rPr lang="de-DE" i="1" dirty="0" smtClean="0">
                <a:solidFill>
                  <a:srgbClr val="FF0000"/>
                </a:solidFill>
                <a:latin typeface="Arial" charset="0"/>
              </a:rPr>
              <a:t>2</a:t>
            </a:r>
            <a:endParaRPr lang="de-DE" i="1" dirty="0">
              <a:solidFill>
                <a:srgbClr val="FF0000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i="1" dirty="0" err="1">
                <a:solidFill>
                  <a:srgbClr val="FF0000"/>
                </a:solidFill>
                <a:latin typeface="Arial" charset="0"/>
              </a:rPr>
              <a:t>Scrub</a:t>
            </a:r>
            <a:r>
              <a:rPr lang="de-DE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rial" charset="0"/>
              </a:rPr>
              <a:t>nurses</a:t>
            </a:r>
            <a:r>
              <a:rPr lang="de-DE" i="1" dirty="0">
                <a:solidFill>
                  <a:srgbClr val="FF0000"/>
                </a:solidFill>
                <a:latin typeface="Arial" charset="0"/>
              </a:rPr>
              <a:t>		</a:t>
            </a:r>
            <a:r>
              <a:rPr lang="de-DE" i="1" dirty="0" smtClean="0">
                <a:solidFill>
                  <a:srgbClr val="FF0000"/>
                </a:solidFill>
                <a:latin typeface="Arial" charset="0"/>
              </a:rPr>
              <a:t>2</a:t>
            </a:r>
            <a:endParaRPr lang="de-DE" i="1" dirty="0">
              <a:solidFill>
                <a:srgbClr val="FF0000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i="1" dirty="0" err="1">
                <a:solidFill>
                  <a:srgbClr val="FF0000"/>
                </a:solidFill>
                <a:latin typeface="Arial" charset="0"/>
              </a:rPr>
              <a:t>Psychologist</a:t>
            </a:r>
            <a:r>
              <a:rPr lang="de-DE" i="1" dirty="0">
                <a:solidFill>
                  <a:srgbClr val="FF0000"/>
                </a:solidFill>
                <a:latin typeface="Arial" charset="0"/>
              </a:rPr>
              <a:t>		</a:t>
            </a:r>
            <a:r>
              <a:rPr lang="de-DE" i="1" dirty="0" smtClean="0">
                <a:solidFill>
                  <a:srgbClr val="FF0000"/>
                </a:solidFill>
                <a:latin typeface="Arial" charset="0"/>
              </a:rPr>
              <a:t>2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4" descr="AK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0119" y="1722141"/>
            <a:ext cx="3603053" cy="255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706" y="4429215"/>
            <a:ext cx="3496236" cy="19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2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644" y="3795060"/>
            <a:ext cx="4119019" cy="256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zövegdoboz 9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</a:t>
            </a:r>
            <a:r>
              <a:rPr lang="hu-H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 </a:t>
            </a:r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171226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7" descr="Semmelweis Egyetem címe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14" name="Kép 13" descr="MUW_engl_sol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255358" y="224131"/>
            <a:ext cx="8544996" cy="459356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FF0000"/>
                </a:solidFill>
                <a:latin typeface="Arial" charset="0"/>
              </a:rPr>
              <a:t>Infrastucture</a:t>
            </a:r>
            <a:endParaRPr lang="de-DE" dirty="0" smtClean="0">
              <a:solidFill>
                <a:srgbClr val="FF0000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2012</a:t>
            </a:r>
          </a:p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Department of Thoracic Surgery / NIO: </a:t>
            </a: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1200 thoracic procedures / year</a:t>
            </a: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Modern and dedicated ICU team (Dr.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Jenő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Elek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)</a:t>
            </a:r>
          </a:p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2014 </a:t>
            </a:r>
          </a:p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Department of Thoracic Surgery,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Semmelweis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University</a:t>
            </a: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University affiliation</a:t>
            </a: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Running “modules” (evaluation, procurement, follow-up)</a:t>
            </a: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Twinning partner of MUW/AKH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2015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3.000.000,- € Investment</a:t>
            </a: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Upgrade OR, ICU, ECMO, BSK, CT)</a:t>
            </a:r>
          </a:p>
        </p:txBody>
      </p:sp>
    </p:spTree>
    <p:extLst>
      <p:ext uri="{BB962C8B-B14F-4D97-AF65-F5344CB8AC3E}">
        <p14:creationId xmlns:p14="http://schemas.microsoft.com/office/powerpoint/2010/main" val="7365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2225416" y="3034581"/>
            <a:ext cx="630438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91435" tIns="45718" rIns="91435" bIns="45718" rtlCol="0" anchor="ctr" anchorCtr="0">
            <a:spAutoFit/>
          </a:bodyPr>
          <a:lstStyle/>
          <a:p>
            <a:pPr algn="ctr" defTabSz="914353"/>
            <a:r>
              <a:rPr lang="hu-H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2015.12.12. </a:t>
            </a:r>
            <a:r>
              <a:rPr lang="hu-H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First LuTX in Hungary</a:t>
            </a:r>
            <a:endParaRPr lang="hu-H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1232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7" descr="Semmelweis Egyetem cím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8" name="Kép 7" descr="MUW_engl_sol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Bild 1" descr="RS42506_AG_20151219_0574-sc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47" y="4075523"/>
            <a:ext cx="3346259" cy="2229665"/>
          </a:xfrm>
          <a:prstGeom prst="rect">
            <a:avLst/>
          </a:prstGeom>
        </p:spPr>
      </p:pic>
      <p:pic>
        <p:nvPicPr>
          <p:cNvPr id="16" name="Bild 3" descr="epüle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80" y="3745474"/>
            <a:ext cx="3541420" cy="2544773"/>
          </a:xfrm>
          <a:prstGeom prst="rect">
            <a:avLst/>
          </a:prstGeom>
        </p:spPr>
      </p:pic>
      <p:pic>
        <p:nvPicPr>
          <p:cNvPr id="17" name="Bild 4" descr="Donorjelentés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17317" r="5857" b="38277"/>
          <a:stretch/>
        </p:blipFill>
        <p:spPr>
          <a:xfrm>
            <a:off x="136143" y="124945"/>
            <a:ext cx="1963732" cy="1397197"/>
          </a:xfrm>
          <a:prstGeom prst="rect">
            <a:avLst/>
          </a:prstGeom>
        </p:spPr>
      </p:pic>
      <p:pic>
        <p:nvPicPr>
          <p:cNvPr id="18" name="Bild 5" descr="IMG_118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9" y="1933594"/>
            <a:ext cx="1765942" cy="3139453"/>
          </a:xfrm>
          <a:prstGeom prst="rect">
            <a:avLst/>
          </a:prstGeom>
        </p:spPr>
      </p:pic>
      <p:pic>
        <p:nvPicPr>
          <p:cNvPr id="19" name="Bild 6" descr="IMG_119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46" y="169755"/>
            <a:ext cx="3449165" cy="2586874"/>
          </a:xfrm>
          <a:prstGeom prst="rect">
            <a:avLst/>
          </a:prstGeom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97" y="191155"/>
            <a:ext cx="3042442" cy="228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67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zövegdoboz 32"/>
          <p:cNvSpPr txBox="1"/>
          <p:nvPr/>
        </p:nvSpPr>
        <p:spPr>
          <a:xfrm>
            <a:off x="0" y="6488668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endParaRPr lang="hu-HU" dirty="0">
              <a:solidFill>
                <a:prstClr val="white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-1"/>
            <a:ext cx="8172400" cy="5486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914353"/>
            <a:r>
              <a:rPr lang="hu-HU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Team</a:t>
            </a:r>
          </a:p>
        </p:txBody>
      </p:sp>
      <p:pic>
        <p:nvPicPr>
          <p:cNvPr id="6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1226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7" descr="Semmelweis Egyetem cím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8" name="Kép 7" descr="MUW_engl_sol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766"/>
            <a:ext cx="9144000" cy="356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57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0"/>
            <a:ext cx="8172400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6488680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Eger, </a:t>
            </a:r>
            <a:r>
              <a:rPr lang="hu-H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 </a:t>
            </a:r>
            <a:r>
              <a:rPr lang="hu-H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24.</a:t>
            </a:r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8666"/>
            <a:ext cx="6984776" cy="483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4002" y="586392"/>
            <a:ext cx="8665882" cy="707882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 defTabSz="914353"/>
            <a:r>
              <a:rPr lang="hu-HU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first and the second patient...</a:t>
            </a:r>
            <a:endParaRPr lang="hu-HU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6488680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endParaRPr lang="hu-H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171232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7" descr="Semmelweis Egyetem címe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11" name="Kép 10" descr="MUW_engl_sol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19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T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4082"/>
            <a:ext cx="7812360" cy="63878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43" y="548692"/>
            <a:ext cx="1260562" cy="16807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églalap 4"/>
          <p:cNvSpPr/>
          <p:nvPr/>
        </p:nvSpPr>
        <p:spPr>
          <a:xfrm>
            <a:off x="-1" y="0"/>
            <a:ext cx="9144001" cy="4941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many others </a:t>
            </a:r>
            <a:r>
              <a:rPr lang="hu-H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hu-H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9305" y="2284000"/>
            <a:ext cx="1260562" cy="227531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7942" y="4612569"/>
            <a:ext cx="1257114" cy="22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ron Curtain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12" y="4537593"/>
            <a:ext cx="2518241" cy="18866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3" name="Picture 4" descr="Iron Curtain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35" y="1332257"/>
            <a:ext cx="2506967" cy="30338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737564" y="5562788"/>
            <a:ext cx="6271973" cy="12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From Stettin in the Baltic to Trieste in the Adriatic, </a:t>
            </a:r>
            <a:endParaRPr lang="hu-HU" dirty="0">
              <a:solidFill>
                <a:srgbClr val="000000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an Iron Curtain has descended across the continent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.”</a:t>
            </a:r>
          </a:p>
          <a:p>
            <a:pPr defTabSz="914353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1400" b="1" i="1" dirty="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W</a:t>
            </a:r>
            <a:r>
              <a:rPr lang="en-US" sz="1400" b="1" i="1" dirty="0" err="1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inston</a:t>
            </a:r>
            <a:r>
              <a:rPr lang="en-US" sz="1400" b="1" i="1" dirty="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 Churchill</a:t>
            </a:r>
            <a:r>
              <a:rPr lang="hu-HU" sz="1400" b="1" i="1" dirty="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, </a:t>
            </a:r>
            <a:r>
              <a:rPr lang="en-US" sz="1400" b="1" i="1" dirty="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March </a:t>
            </a:r>
            <a:r>
              <a:rPr lang="en-US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5, 1946, </a:t>
            </a:r>
            <a:r>
              <a:rPr lang="hu-HU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Westminster College</a:t>
            </a:r>
            <a:r>
              <a:rPr lang="de-AT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,</a:t>
            </a:r>
            <a:r>
              <a:rPr lang="hu-HU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Fulton</a:t>
            </a:r>
            <a:r>
              <a:rPr lang="hu-HU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,</a:t>
            </a:r>
            <a:r>
              <a:rPr lang="en-US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 </a:t>
            </a:r>
            <a:r>
              <a:rPr lang="hu-HU" sz="1400" b="1" i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Missouri </a:t>
            </a:r>
            <a:endParaRPr lang="en-US" sz="1400" b="1" i="1" dirty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Bild 6" descr="LTX EU 2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7" y="1312657"/>
            <a:ext cx="6293787" cy="4317685"/>
          </a:xfrm>
          <a:prstGeom prst="rect">
            <a:avLst/>
          </a:prstGeom>
          <a:ln w="19050" cmpd="sng">
            <a:noFill/>
          </a:ln>
        </p:spPr>
      </p:pic>
      <p:sp>
        <p:nvSpPr>
          <p:cNvPr id="10" name="Freihandform 9"/>
          <p:cNvSpPr/>
          <p:nvPr/>
        </p:nvSpPr>
        <p:spPr>
          <a:xfrm>
            <a:off x="5864104" y="1845918"/>
            <a:ext cx="971567" cy="2650904"/>
          </a:xfrm>
          <a:custGeom>
            <a:avLst/>
            <a:gdLst>
              <a:gd name="connsiteX0" fmla="*/ 0 w 971567"/>
              <a:gd name="connsiteY0" fmla="*/ 2650904 h 2650904"/>
              <a:gd name="connsiteX1" fmla="*/ 180434 w 971567"/>
              <a:gd name="connsiteY1" fmla="*/ 2532931 h 2650904"/>
              <a:gd name="connsiteX2" fmla="*/ 256771 w 971567"/>
              <a:gd name="connsiteY2" fmla="*/ 2303927 h 2650904"/>
              <a:gd name="connsiteX3" fmla="*/ 312290 w 971567"/>
              <a:gd name="connsiteY3" fmla="*/ 2047164 h 2650904"/>
              <a:gd name="connsiteX4" fmla="*/ 423326 w 971567"/>
              <a:gd name="connsiteY4" fmla="*/ 1915312 h 2650904"/>
              <a:gd name="connsiteX5" fmla="*/ 131856 w 971567"/>
              <a:gd name="connsiteY5" fmla="*/ 1776522 h 2650904"/>
              <a:gd name="connsiteX6" fmla="*/ 34699 w 971567"/>
              <a:gd name="connsiteY6" fmla="*/ 1422605 h 2650904"/>
              <a:gd name="connsiteX7" fmla="*/ 492723 w 971567"/>
              <a:gd name="connsiteY7" fmla="*/ 1283814 h 2650904"/>
              <a:gd name="connsiteX8" fmla="*/ 513543 w 971567"/>
              <a:gd name="connsiteY8" fmla="*/ 909079 h 2650904"/>
              <a:gd name="connsiteX9" fmla="*/ 742555 w 971567"/>
              <a:gd name="connsiteY9" fmla="*/ 791107 h 2650904"/>
              <a:gd name="connsiteX10" fmla="*/ 902169 w 971567"/>
              <a:gd name="connsiteY10" fmla="*/ 777228 h 2650904"/>
              <a:gd name="connsiteX11" fmla="*/ 971567 w 971567"/>
              <a:gd name="connsiteY11" fmla="*/ 0 h 265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1567" h="2650904">
                <a:moveTo>
                  <a:pt x="0" y="2650904"/>
                </a:moveTo>
                <a:cubicBezTo>
                  <a:pt x="68819" y="2620832"/>
                  <a:pt x="137639" y="2590760"/>
                  <a:pt x="180434" y="2532931"/>
                </a:cubicBezTo>
                <a:cubicBezTo>
                  <a:pt x="223229" y="2475102"/>
                  <a:pt x="234795" y="2384888"/>
                  <a:pt x="256771" y="2303927"/>
                </a:cubicBezTo>
                <a:cubicBezTo>
                  <a:pt x="278747" y="2222966"/>
                  <a:pt x="284531" y="2111933"/>
                  <a:pt x="312290" y="2047164"/>
                </a:cubicBezTo>
                <a:cubicBezTo>
                  <a:pt x="340049" y="1982395"/>
                  <a:pt x="453398" y="1960419"/>
                  <a:pt x="423326" y="1915312"/>
                </a:cubicBezTo>
                <a:cubicBezTo>
                  <a:pt x="393254" y="1870205"/>
                  <a:pt x="196627" y="1858640"/>
                  <a:pt x="131856" y="1776522"/>
                </a:cubicBezTo>
                <a:cubicBezTo>
                  <a:pt x="67085" y="1694404"/>
                  <a:pt x="-25445" y="1504723"/>
                  <a:pt x="34699" y="1422605"/>
                </a:cubicBezTo>
                <a:cubicBezTo>
                  <a:pt x="94843" y="1340487"/>
                  <a:pt x="412916" y="1369402"/>
                  <a:pt x="492723" y="1283814"/>
                </a:cubicBezTo>
                <a:cubicBezTo>
                  <a:pt x="572530" y="1198226"/>
                  <a:pt x="471904" y="991197"/>
                  <a:pt x="513543" y="909079"/>
                </a:cubicBezTo>
                <a:cubicBezTo>
                  <a:pt x="555182" y="826961"/>
                  <a:pt x="677784" y="813082"/>
                  <a:pt x="742555" y="791107"/>
                </a:cubicBezTo>
                <a:cubicBezTo>
                  <a:pt x="807326" y="769132"/>
                  <a:pt x="864000" y="909079"/>
                  <a:pt x="902169" y="777228"/>
                </a:cubicBezTo>
                <a:cubicBezTo>
                  <a:pt x="940338" y="645377"/>
                  <a:pt x="926459" y="170019"/>
                  <a:pt x="971567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53"/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Szövegdoboz 2"/>
          <p:cNvSpPr txBox="1"/>
          <p:nvPr/>
        </p:nvSpPr>
        <p:spPr>
          <a:xfrm>
            <a:off x="615099" y="420295"/>
            <a:ext cx="7956376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Iron Curtain of Lung Transplantation</a:t>
            </a:r>
            <a:endParaRPr lang="hu-H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88445525"/>
              </p:ext>
            </p:extLst>
          </p:nvPr>
        </p:nvGraphicFramePr>
        <p:xfrm>
          <a:off x="755576" y="1529240"/>
          <a:ext cx="76328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275856" y="5877272"/>
            <a:ext cx="2900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n-lt"/>
              </a:rPr>
              <a:t>     LuTx </a:t>
            </a:r>
            <a:r>
              <a:rPr lang="hu-HU" sz="1400" dirty="0" smtClean="0"/>
              <a:t>Vienna</a:t>
            </a:r>
            <a:r>
              <a:rPr lang="hu-HU" sz="1400" dirty="0" smtClean="0">
                <a:latin typeface="+mn-lt"/>
              </a:rPr>
              <a:t>              </a:t>
            </a:r>
            <a:r>
              <a:rPr lang="hu-HU" sz="1400" dirty="0" smtClean="0">
                <a:latin typeface="+mn-lt"/>
              </a:rPr>
              <a:t>LuTx Budapest</a:t>
            </a:r>
            <a:endParaRPr lang="hu-HU" sz="1400" dirty="0"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366300" y="5948710"/>
            <a:ext cx="142876" cy="14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795060" y="5963004"/>
            <a:ext cx="142876" cy="1285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131217" y="6202726"/>
            <a:ext cx="19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Status 28.9.2017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73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21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 defTabSz="914400"/>
            <a:r>
              <a:rPr lang="hu-HU" dirty="0" smtClean="0">
                <a:solidFill>
                  <a:prstClr val="white"/>
                </a:solidFill>
                <a:latin typeface="Mongolian Baiti" pitchFamily="66" charset="0"/>
                <a:cs typeface="Mongolian Baiti" pitchFamily="66" charset="0"/>
              </a:rPr>
              <a:t>.</a:t>
            </a:r>
            <a:endParaRPr lang="hu-HU" dirty="0">
              <a:solidFill>
                <a:prstClr val="white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8172400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hu-H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2" y="0"/>
            <a:ext cx="8316416" cy="4941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hu-H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LuTX procedures </a:t>
            </a:r>
            <a:r>
              <a:rPr lang="hu-H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(2015.12.12 – 2017.09.28.)</a:t>
            </a:r>
            <a:endParaRPr lang="hu-H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71231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7" descr="Semmelweis Egyetem cím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21" name="Kép 20" descr="MUW_engl_sol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églalap 37"/>
          <p:cNvSpPr/>
          <p:nvPr/>
        </p:nvSpPr>
        <p:spPr>
          <a:xfrm>
            <a:off x="323530" y="1268760"/>
            <a:ext cx="144016" cy="4896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hu-H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églalap 38"/>
          <p:cNvSpPr/>
          <p:nvPr/>
        </p:nvSpPr>
        <p:spPr>
          <a:xfrm>
            <a:off x="1403650" y="1484784"/>
            <a:ext cx="144016" cy="4896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hu-HU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7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0999"/>
              </p:ext>
            </p:extLst>
          </p:nvPr>
        </p:nvGraphicFramePr>
        <p:xfrm>
          <a:off x="781628" y="545353"/>
          <a:ext cx="7534793" cy="581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398"/>
                <a:gridCol w="2343597"/>
                <a:gridCol w="2557798"/>
              </a:tblGrid>
              <a:tr h="5007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Alapbetegség</a:t>
                      </a:r>
                      <a:endParaRPr lang="hu-H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LuTx</a:t>
                      </a:r>
                      <a:r>
                        <a:rPr lang="hu-H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Bécs (</a:t>
                      </a:r>
                      <a:r>
                        <a:rPr lang="hu-H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n=8)</a:t>
                      </a:r>
                      <a:endParaRPr lang="hu-H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LuTx</a:t>
                      </a:r>
                      <a:r>
                        <a:rPr lang="hu-H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Budapest (</a:t>
                      </a:r>
                      <a:r>
                        <a:rPr lang="hu-H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n=36)</a:t>
                      </a:r>
                      <a:endParaRPr lang="hu-H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3858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Felnőtt</a:t>
                      </a:r>
                      <a:endParaRPr lang="hu-H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hu-HU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hu-HU" sz="9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COPD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IPF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IPF / ECMO </a:t>
                      </a:r>
                      <a:r>
                        <a:rPr lang="hu-HU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bridge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 / Tüdő - Vese </a:t>
                      </a:r>
                      <a:r>
                        <a:rPr lang="hu-HU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Tx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 / Tüdő - Máj </a:t>
                      </a:r>
                      <a:r>
                        <a:rPr lang="hu-HU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Tx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hu-H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 / ECMO </a:t>
                      </a:r>
                      <a:r>
                        <a:rPr lang="hu-HU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bridge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Hystiocytosis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3858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Brochiectasia</a:t>
                      </a:r>
                      <a:endParaRPr lang="hu-H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3858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</a:t>
                      </a:r>
                      <a:endParaRPr lang="hu-H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3858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Gyermek</a:t>
                      </a:r>
                      <a:endParaRPr lang="hu-H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hu-HU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hu-HU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 / ECMO </a:t>
                      </a:r>
                      <a:r>
                        <a:rPr lang="hu-HU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  <a:tr h="3272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 / ECMO </a:t>
                      </a:r>
                      <a:r>
                        <a:rPr lang="hu-HU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bridge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81" marR="62281" marT="31140" marB="3114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31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IMG_35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9" y="1245589"/>
            <a:ext cx="3829135" cy="5105513"/>
          </a:xfrm>
          <a:prstGeom prst="rect">
            <a:avLst/>
          </a:prstGeom>
        </p:spPr>
      </p:pic>
      <p:pic>
        <p:nvPicPr>
          <p:cNvPr id="3" name="Bild 2" descr="IMG_35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20" y="1270077"/>
            <a:ext cx="4130381" cy="2322209"/>
          </a:xfrm>
          <a:prstGeom prst="rect">
            <a:avLst/>
          </a:prstGeom>
        </p:spPr>
      </p:pic>
      <p:pic>
        <p:nvPicPr>
          <p:cNvPr id="4" name="Bild 3" descr="IMG_357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3" r="11542" b="18116"/>
          <a:stretch/>
        </p:blipFill>
        <p:spPr>
          <a:xfrm>
            <a:off x="4499493" y="4079512"/>
            <a:ext cx="2190663" cy="2222635"/>
          </a:xfrm>
          <a:prstGeom prst="rect">
            <a:avLst/>
          </a:prstGeom>
        </p:spPr>
      </p:pic>
      <p:pic>
        <p:nvPicPr>
          <p:cNvPr id="5" name="Bild 4" descr="IMG_35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35" y="3838637"/>
            <a:ext cx="1856308" cy="24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19" y="2755877"/>
            <a:ext cx="6619728" cy="373279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529344"/>
            <a:ext cx="3555177" cy="232866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5180" y="548693"/>
            <a:ext cx="2282739" cy="1411895"/>
          </a:xfrm>
          <a:prstGeom prst="rect">
            <a:avLst/>
          </a:prstGeom>
        </p:spPr>
      </p:pic>
      <p:sp>
        <p:nvSpPr>
          <p:cNvPr id="33" name="Szövegdoboz 32"/>
          <p:cNvSpPr txBox="1"/>
          <p:nvPr/>
        </p:nvSpPr>
        <p:spPr>
          <a:xfrm>
            <a:off x="0" y="6488680"/>
            <a:ext cx="9144000" cy="373659"/>
          </a:xfrm>
          <a:prstGeom prst="rect">
            <a:avLst/>
          </a:prstGeom>
          <a:solidFill>
            <a:srgbClr val="0070C0"/>
          </a:solidFill>
        </p:spPr>
        <p:txBody>
          <a:bodyPr wrap="square" lIns="91435" tIns="45718" rIns="91435" bIns="45718" rtlCol="0">
            <a:spAutoFit/>
          </a:bodyPr>
          <a:lstStyle/>
          <a:p>
            <a:pPr algn="r" defTabSz="914353"/>
            <a:endParaRPr lang="hu-HU" dirty="0">
              <a:solidFill>
                <a:prstClr val="white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6" name="Picture 3" descr="C:\__MUNKA_drive\Munka_2012\logo_ketnyelvu.gif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/>
          <a:stretch>
            <a:fillRect/>
          </a:stretch>
        </p:blipFill>
        <p:spPr bwMode="auto">
          <a:xfrm>
            <a:off x="171232" y="6453336"/>
            <a:ext cx="440335" cy="404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7" descr="Semmelweis Egyetem címer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6453336"/>
            <a:ext cx="432048" cy="404664"/>
          </a:xfrm>
          <a:prstGeom prst="rect">
            <a:avLst/>
          </a:prstGeom>
          <a:noFill/>
        </p:spPr>
      </p:pic>
      <p:pic>
        <p:nvPicPr>
          <p:cNvPr id="8" name="Kép 7" descr="MUW_engl_solo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6453336"/>
            <a:ext cx="43204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7241"/>
            <a:ext cx="3563888" cy="192861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8258"/>
            <a:ext cx="3555178" cy="2159085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3555177" y="1772610"/>
            <a:ext cx="2291448" cy="117980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91435" tIns="45718" rIns="91435" bIns="45718" rtlCol="0" anchor="ctr" anchorCtr="0">
            <a:spAutoFit/>
          </a:bodyPr>
          <a:lstStyle/>
          <a:p>
            <a:pPr algn="ctr" defTabSz="914353">
              <a:lnSpc>
                <a:spcPct val="150000"/>
              </a:lnSpc>
            </a:pPr>
            <a:r>
              <a:rPr lang="hu-H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CIT</a:t>
            </a:r>
            <a:r>
              <a:rPr lang="hu-H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914353">
              <a:lnSpc>
                <a:spcPct val="150000"/>
              </a:lnSpc>
            </a:pPr>
            <a:r>
              <a:rPr lang="hu-H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405 </a:t>
            </a:r>
            <a:r>
              <a:rPr lang="hu-H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MINS </a:t>
            </a:r>
            <a:endParaRPr lang="hu-H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53">
              <a:lnSpc>
                <a:spcPct val="150000"/>
              </a:lnSpc>
            </a:pPr>
            <a:r>
              <a:rPr lang="hu-H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6,75 HOURS </a:t>
            </a:r>
            <a:endParaRPr lang="hu-H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27" y="557239"/>
            <a:ext cx="3297374" cy="220689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-1"/>
            <a:ext cx="9144000" cy="5486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defTabSz="914353"/>
            <a:endParaRPr lang="hu-HU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1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15" y="1442774"/>
            <a:ext cx="5898254" cy="527148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4" y="1214173"/>
            <a:ext cx="1210589" cy="90390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743766" y="1641980"/>
            <a:ext cx="92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16/13</a:t>
            </a:r>
            <a:endParaRPr lang="hu-H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4" y="2144763"/>
            <a:ext cx="1207619" cy="89772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876965" y="2521340"/>
            <a:ext cx="577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7/5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1" y="3075359"/>
            <a:ext cx="1217205" cy="908846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1884615" y="3433018"/>
            <a:ext cx="61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  <a:endParaRPr lang="hu-H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2" y="3991599"/>
            <a:ext cx="1215659" cy="905031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8" y="4928000"/>
            <a:ext cx="1221534" cy="912079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3" y="5875046"/>
            <a:ext cx="1177698" cy="879347"/>
          </a:xfrm>
          <a:prstGeom prst="rect">
            <a:avLst/>
          </a:prstGeom>
        </p:spPr>
      </p:pic>
      <p:sp>
        <p:nvSpPr>
          <p:cNvPr id="29" name="Szövegdoboz 14"/>
          <p:cNvSpPr txBox="1"/>
          <p:nvPr/>
        </p:nvSpPr>
        <p:spPr>
          <a:xfrm>
            <a:off x="1895905" y="4417982"/>
            <a:ext cx="61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lang="hu-H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zövegdoboz 14"/>
          <p:cNvSpPr txBox="1"/>
          <p:nvPr/>
        </p:nvSpPr>
        <p:spPr>
          <a:xfrm>
            <a:off x="1935415" y="5290049"/>
            <a:ext cx="61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lang="hu-H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zövegdoboz 14"/>
          <p:cNvSpPr txBox="1"/>
          <p:nvPr/>
        </p:nvSpPr>
        <p:spPr>
          <a:xfrm>
            <a:off x="1946703" y="6204450"/>
            <a:ext cx="61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lang="hu-H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7394" y="352823"/>
            <a:ext cx="7920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Procurement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sites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=31, 2015.12.12-2017.03.12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)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07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63338" y="1740224"/>
            <a:ext cx="3445352" cy="258531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Center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allocation</a:t>
            </a:r>
            <a:endParaRPr lang="de-DE" dirty="0">
              <a:solidFill>
                <a:prstClr val="black"/>
              </a:solidFill>
              <a:latin typeface="Arial" charset="0"/>
            </a:endParaRPr>
          </a:p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Common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donor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pool</a:t>
            </a:r>
            <a:endParaRPr lang="de-DE" dirty="0">
              <a:solidFill>
                <a:prstClr val="black"/>
              </a:solidFill>
              <a:latin typeface="Arial" charset="0"/>
            </a:endParaRPr>
          </a:p>
          <a:p>
            <a:pPr marL="285736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Decision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makink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according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to</a:t>
            </a: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prstClr val="black"/>
              </a:solidFill>
              <a:latin typeface="Arial" charset="0"/>
            </a:endParaRP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Medical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issues</a:t>
            </a: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Risk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profile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recipient</a:t>
            </a: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Local</a:t>
            </a:r>
            <a:r>
              <a:rPr lang="de-D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capacities</a:t>
            </a: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de-DE" dirty="0" err="1" smtClean="0">
                <a:solidFill>
                  <a:prstClr val="black"/>
                </a:solidFill>
                <a:latin typeface="Arial" charset="0"/>
              </a:rPr>
              <a:t>Logistics</a:t>
            </a:r>
            <a:endParaRPr lang="de-DE" dirty="0" smtClean="0">
              <a:solidFill>
                <a:prstClr val="black"/>
              </a:solidFill>
              <a:latin typeface="Arial" charset="0"/>
            </a:endParaRPr>
          </a:p>
          <a:p>
            <a:pPr marL="742912" lvl="1" indent="-285736" defTabSz="91435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de-DE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2" descr="DSCN0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8869" y="4358565"/>
            <a:ext cx="2387055" cy="2013926"/>
          </a:xfrm>
          <a:prstGeom prst="rect">
            <a:avLst/>
          </a:prstGeom>
          <a:noFill/>
        </p:spPr>
      </p:pic>
      <p:pic>
        <p:nvPicPr>
          <p:cNvPr id="3" name="Bild 2" descr="DSC_9389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8" y="4367204"/>
            <a:ext cx="3005864" cy="2010689"/>
          </a:xfrm>
          <a:prstGeom prst="rect">
            <a:avLst/>
          </a:prstGeom>
        </p:spPr>
      </p:pic>
      <p:pic>
        <p:nvPicPr>
          <p:cNvPr id="6" name="Picture 10" descr="AK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0145" y="4327036"/>
            <a:ext cx="2740534" cy="20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Nach unten gekrümmter Pfeil 6"/>
          <p:cNvSpPr/>
          <p:nvPr/>
        </p:nvSpPr>
        <p:spPr>
          <a:xfrm>
            <a:off x="5692584" y="3511176"/>
            <a:ext cx="2256117" cy="64247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Nach unten gekrümmter Pfeil 7"/>
          <p:cNvSpPr/>
          <p:nvPr/>
        </p:nvSpPr>
        <p:spPr>
          <a:xfrm flipH="1">
            <a:off x="1374581" y="3514164"/>
            <a:ext cx="2184400" cy="642470"/>
          </a:xfrm>
          <a:prstGeom prst="curvedDownArrow">
            <a:avLst>
              <a:gd name="adj1" fmla="val 25000"/>
              <a:gd name="adj2" fmla="val 50000"/>
              <a:gd name="adj3" fmla="val 273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zövegdoboz 2"/>
          <p:cNvSpPr txBox="1"/>
          <p:nvPr/>
        </p:nvSpPr>
        <p:spPr>
          <a:xfrm>
            <a:off x="550126" y="1058064"/>
            <a:ext cx="795637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Allocation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2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932676"/>
              </p:ext>
            </p:extLst>
          </p:nvPr>
        </p:nvGraphicFramePr>
        <p:xfrm>
          <a:off x="1027154" y="1998336"/>
          <a:ext cx="7395504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471"/>
                <a:gridCol w="1568744"/>
                <a:gridCol w="1363313"/>
                <a:gridCol w="1184377"/>
                <a:gridCol w="1579599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Partner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Organ Donation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Follow </a:t>
                      </a:r>
                      <a:r>
                        <a:rPr lang="de-DE" dirty="0" err="1" smtClean="0"/>
                        <a:t>Up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Evaluation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TX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Czech</a:t>
                      </a:r>
                      <a:r>
                        <a:rPr lang="de-DE" baseline="0" dirty="0" smtClean="0"/>
                        <a:t> Republik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1997</a:t>
                      </a:r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Estonia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2009</a:t>
                      </a:r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Hungary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2015</a:t>
                      </a:r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Slovenia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2018</a:t>
                      </a:r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Croatia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2019 ??</a:t>
                      </a:r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Greece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2019-2020</a:t>
                      </a:r>
                      <a:r>
                        <a:rPr lang="de-DE" baseline="0" dirty="0" smtClean="0"/>
                        <a:t> ???</a:t>
                      </a:r>
                      <a:endParaRPr lang="de-DE" dirty="0" smtClean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Romania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Bulgaria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Cyprus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Szövegdoboz 2"/>
          <p:cNvSpPr txBox="1"/>
          <p:nvPr/>
        </p:nvSpPr>
        <p:spPr>
          <a:xfrm>
            <a:off x="590441" y="1098376"/>
            <a:ext cx="795637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of twinning programs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300088" y="309424"/>
            <a:ext cx="5404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hu-H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Waitlist data as per 31th Dec 2016</a:t>
            </a: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548456"/>
              </p:ext>
            </p:extLst>
          </p:nvPr>
        </p:nvGraphicFramePr>
        <p:xfrm>
          <a:off x="0" y="1085225"/>
          <a:ext cx="9144000" cy="5091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6466"/>
                <a:gridCol w="1888282"/>
                <a:gridCol w="2677416"/>
                <a:gridCol w="1453830"/>
                <a:gridCol w="1888006"/>
              </a:tblGrid>
              <a:tr h="226261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</a:t>
                      </a: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waitlist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(134 </a:t>
                      </a: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million citizens)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need in Hungary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(9.9 </a:t>
                      </a: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million citizens)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Hungarian waitlist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</a:t>
                      </a: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 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8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Kidney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10901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91,9%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</a:tr>
              <a:tr h="5658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Liver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88,3%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</a:tr>
              <a:tr h="5658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Heart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1130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48,0%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</a:tr>
              <a:tr h="5658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Lung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15,3%</a:t>
                      </a:r>
                      <a:endParaRPr lang="hu-HU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82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Pancreas</a:t>
                      </a:r>
                      <a:r>
                        <a:rPr lang="hu-HU" sz="2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hu-H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33,2%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2" marR="6562" marT="874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1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1655" y="1475185"/>
            <a:ext cx="79925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endParaRPr lang="de-DE" sz="2400" dirty="0" smtClean="0">
              <a:solidFill>
                <a:prstClr val="black"/>
              </a:solidFill>
              <a:latin typeface="Calibri"/>
            </a:endParaRPr>
          </a:p>
          <a:p>
            <a:pPr defTabSz="914353"/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342900" indent="-342900" defTabSz="914353">
              <a:buFont typeface="Arial"/>
              <a:buChar char="•"/>
            </a:pP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High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need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develope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new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LuTX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programs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in Eastern Europe</a:t>
            </a:r>
          </a:p>
          <a:p>
            <a:pPr marL="342900" indent="-342900" defTabSz="914353">
              <a:buFont typeface="Arial"/>
              <a:buChar char="•"/>
            </a:pPr>
            <a:endParaRPr lang="de-DE" sz="24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353">
              <a:buFont typeface="Arial"/>
              <a:buChar char="•"/>
            </a:pP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Systematic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stepwise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approach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avoid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frustrating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learning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curves</a:t>
            </a:r>
            <a:endParaRPr lang="de-DE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914353">
              <a:buFont typeface="Arial"/>
              <a:buChar char="•"/>
            </a:pPr>
            <a:endParaRPr lang="de-DE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914353">
              <a:buFont typeface="Arial"/>
              <a:buChar char="•"/>
            </a:pP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Twinning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aggreements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or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equivalent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cooperations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provide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necessary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logistic</a:t>
            </a:r>
            <a:r>
              <a:rPr lang="de-DE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Calibri"/>
              </a:rPr>
              <a:t>background</a:t>
            </a:r>
            <a:endParaRPr lang="de-DE" sz="2400" dirty="0" smtClean="0">
              <a:solidFill>
                <a:prstClr val="black"/>
              </a:solidFill>
              <a:latin typeface="Calibri"/>
            </a:endParaRPr>
          </a:p>
          <a:p>
            <a:pPr defTabSz="914353"/>
            <a:endParaRPr lang="de-DE" dirty="0">
              <a:solidFill>
                <a:prstClr val="black"/>
              </a:solidFill>
              <a:latin typeface="Calibri"/>
            </a:endParaRPr>
          </a:p>
          <a:p>
            <a:pPr defTabSz="914353"/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zövegdoboz 2"/>
          <p:cNvSpPr txBox="1"/>
          <p:nvPr/>
        </p:nvSpPr>
        <p:spPr>
          <a:xfrm>
            <a:off x="590441" y="1098376"/>
            <a:ext cx="7956376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6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5"/>
          <p:cNvSpPr txBox="1">
            <a:spLocks noChangeArrowheads="1"/>
          </p:cNvSpPr>
          <p:nvPr/>
        </p:nvSpPr>
        <p:spPr bwMode="auto">
          <a:xfrm>
            <a:off x="317501" y="5772151"/>
            <a:ext cx="8509000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rgbClr val="000066"/>
              </a:solidFill>
              <a:latin typeface="Calibri" pitchFamily="34" charset="0"/>
            </a:endParaRP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16" name="Gerade Verbindung 15"/>
          <p:cNvCxnSpPr/>
          <p:nvPr/>
        </p:nvCxnSpPr>
        <p:spPr>
          <a:xfrm>
            <a:off x="206376" y="1419225"/>
            <a:ext cx="8728075" cy="7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214313" y="6477000"/>
            <a:ext cx="8715375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rot="5400000">
            <a:off x="-2302668" y="3936207"/>
            <a:ext cx="5046663" cy="127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5400000">
            <a:off x="6406357" y="3942557"/>
            <a:ext cx="5046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18" name="Gruppieren 22"/>
          <p:cNvGrpSpPr>
            <a:grpSpLocks/>
          </p:cNvGrpSpPr>
          <p:nvPr/>
        </p:nvGrpSpPr>
        <p:grpSpPr bwMode="auto">
          <a:xfrm>
            <a:off x="1235760" y="109539"/>
            <a:ext cx="6525106" cy="1066287"/>
            <a:chOff x="36576" y="35814"/>
            <a:chExt cx="6830568" cy="1238250"/>
          </a:xfrm>
        </p:grpSpPr>
        <p:pic>
          <p:nvPicPr>
            <p:cNvPr id="38924" name="Grafik 12" descr="Unbenannt-2_neu Kopie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" y="36576"/>
              <a:ext cx="4773168" cy="123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Grafik 17" descr="Unbenannt-1_3 Kopie.jpg"/>
            <p:cNvPicPr>
              <a:picLocks noChangeAspect="1"/>
            </p:cNvPicPr>
            <p:nvPr/>
          </p:nvPicPr>
          <p:blipFill>
            <a:blip r:embed="rId4" cstate="print"/>
            <a:srcRect r="26833"/>
            <a:stretch>
              <a:fillRect/>
            </a:stretch>
          </p:blipFill>
          <p:spPr bwMode="auto">
            <a:xfrm>
              <a:off x="3376422" y="35814"/>
              <a:ext cx="3490722" cy="1236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21" name="Textfeld 14"/>
          <p:cNvSpPr txBox="1">
            <a:spLocks noChangeArrowheads="1"/>
          </p:cNvSpPr>
          <p:nvPr/>
        </p:nvSpPr>
        <p:spPr bwMode="auto">
          <a:xfrm>
            <a:off x="1895475" y="4520519"/>
            <a:ext cx="55721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2000" b="1" dirty="0">
                <a:solidFill>
                  <a:srgbClr val="4F81BD"/>
                </a:solidFill>
                <a:latin typeface="Calibri" pitchFamily="34" charset="0"/>
              </a:rPr>
              <a:t>SEMMELWEIS UNIVERSITY BUDAPEST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2000" b="1" dirty="0">
                <a:solidFill>
                  <a:srgbClr val="4F81BD"/>
                </a:solidFill>
                <a:latin typeface="Calibri" pitchFamily="34" charset="0"/>
              </a:rPr>
              <a:t>DEPARTMENT OF THORACIC SURGERY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de-AT" sz="2000" b="1" dirty="0">
              <a:solidFill>
                <a:srgbClr val="4F81BD"/>
              </a:solidFill>
              <a:latin typeface="Calibri" pitchFamily="34" charset="0"/>
            </a:endParaRP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2000" b="1" dirty="0">
                <a:solidFill>
                  <a:srgbClr val="4F81BD"/>
                </a:solidFill>
                <a:latin typeface="Calibri" pitchFamily="34" charset="0"/>
              </a:rPr>
              <a:t>VIENNA MEDICAL UNIVERSITY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2000" b="1" dirty="0">
                <a:solidFill>
                  <a:srgbClr val="4F81BD"/>
                </a:solidFill>
                <a:latin typeface="Calibri" pitchFamily="34" charset="0"/>
              </a:rPr>
              <a:t>DEPARTMENT OF SURGERY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2000" b="1" dirty="0">
                <a:solidFill>
                  <a:srgbClr val="4F81BD"/>
                </a:solidFill>
                <a:latin typeface="Calibri" pitchFamily="34" charset="0"/>
              </a:rPr>
              <a:t>DIVISION OF THORACIC SURGERY</a:t>
            </a:r>
          </a:p>
        </p:txBody>
      </p:sp>
      <p:pic>
        <p:nvPicPr>
          <p:cNvPr id="2" name="Bild 1" descr="egyetemicimerff-300x3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" y="83680"/>
            <a:ext cx="1103937" cy="1103937"/>
          </a:xfrm>
          <a:prstGeom prst="rect">
            <a:avLst/>
          </a:prstGeom>
        </p:spPr>
      </p:pic>
      <p:pic>
        <p:nvPicPr>
          <p:cNvPr id="3" name="Bild 2" descr="MUW logo ne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85" y="35274"/>
            <a:ext cx="1278773" cy="1195235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5121" y="2191089"/>
            <a:ext cx="8473439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hu-HU" sz="3600" b="1" dirty="0">
                <a:solidFill>
                  <a:prstClr val="black"/>
                </a:solidFill>
                <a:latin typeface="Calibri" pitchFamily="34" charset="0"/>
              </a:rPr>
              <a:t>Thanks for your kind attention.... 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381301"/>
              </a:solidFill>
              <a:latin typeface="Calibri" pitchFamily="34" charset="0"/>
            </a:endParaRP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381301"/>
                </a:solidFill>
                <a:latin typeface="Calibri" pitchFamily="34" charset="0"/>
              </a:rPr>
              <a:t> 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381301"/>
                </a:solidFill>
                <a:latin typeface="Calibri" pitchFamily="34" charset="0"/>
              </a:rPr>
              <a:t>György</a:t>
            </a:r>
            <a:r>
              <a:rPr lang="en-US" sz="2400" dirty="0">
                <a:solidFill>
                  <a:srgbClr val="381301"/>
                </a:solidFill>
                <a:latin typeface="Calibri" pitchFamily="34" charset="0"/>
              </a:rPr>
              <a:t> Lang, MD, PhD</a:t>
            </a:r>
          </a:p>
          <a:p>
            <a:pPr algn="ctr" defTabSz="914353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38130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1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r="11884"/>
          <a:stretch>
            <a:fillRect/>
          </a:stretch>
        </p:blipFill>
        <p:spPr bwMode="auto">
          <a:xfrm>
            <a:off x="373458" y="2431615"/>
            <a:ext cx="458152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"/>
          <p:cNvSpPr>
            <a:spLocks noChangeArrowheads="1"/>
          </p:cNvSpPr>
          <p:nvPr/>
        </p:nvSpPr>
        <p:spPr bwMode="auto">
          <a:xfrm>
            <a:off x="2484832" y="3003550"/>
            <a:ext cx="2197100" cy="268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 anchor="ctr"/>
          <a:lstStyle/>
          <a:p>
            <a:pPr defTabSz="457177">
              <a:defRPr/>
            </a:pPr>
            <a:endParaRPr lang="de-DE">
              <a:solidFill>
                <a:srgbClr val="FFFFFF"/>
              </a:solidFill>
              <a:latin typeface="Calibri"/>
              <a:ea typeface="Arial" pitchFamily="-1" charset="0"/>
              <a:cs typeface="Arial" pitchFamily="-1" charset="0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1681520" y="3645058"/>
            <a:ext cx="1584362" cy="1375715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 anchor="ctr"/>
          <a:lstStyle/>
          <a:p>
            <a:pPr defTabSz="457177">
              <a:defRPr/>
            </a:pPr>
            <a:endParaRPr lang="de-DE">
              <a:solidFill>
                <a:srgbClr val="FFFFFF"/>
              </a:solidFill>
              <a:latin typeface="Calibri"/>
              <a:ea typeface="Arial" pitchFamily="-1" charset="0"/>
              <a:cs typeface="Arial" pitchFamily="-1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5733" y="1263246"/>
            <a:ext cx="8689813" cy="73866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2400" dirty="0">
                <a:solidFill>
                  <a:srgbClr val="FF6600"/>
                </a:solidFill>
                <a:latin typeface="Times New Roman" charset="0"/>
              </a:rPr>
              <a:t>Vienna: </a:t>
            </a:r>
          </a:p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dirty="0" smtClean="0">
                <a:solidFill>
                  <a:srgbClr val="FF6600"/>
                </a:solidFill>
                <a:latin typeface="Times New Roman" charset="0"/>
              </a:rPr>
              <a:t>Special </a:t>
            </a:r>
            <a:r>
              <a:rPr lang="de-AT" dirty="0" err="1">
                <a:solidFill>
                  <a:srgbClr val="FF6600"/>
                </a:solidFill>
                <a:latin typeface="Times New Roman" charset="0"/>
              </a:rPr>
              <a:t>geographic</a:t>
            </a:r>
            <a:r>
              <a:rPr lang="de-AT" dirty="0">
                <a:solidFill>
                  <a:srgbClr val="FF6600"/>
                </a:solidFill>
                <a:latin typeface="Times New Roman" charset="0"/>
              </a:rPr>
              <a:t>, </a:t>
            </a:r>
            <a:r>
              <a:rPr lang="de-AT" dirty="0" err="1">
                <a:solidFill>
                  <a:srgbClr val="FF6600"/>
                </a:solidFill>
                <a:latin typeface="Times New Roman" charset="0"/>
              </a:rPr>
              <a:t>logistic</a:t>
            </a:r>
            <a:r>
              <a:rPr lang="de-AT" dirty="0">
                <a:solidFill>
                  <a:srgbClr val="FF6600"/>
                </a:solidFill>
                <a:latin typeface="Times New Roman" charset="0"/>
              </a:rPr>
              <a:t> </a:t>
            </a:r>
            <a:r>
              <a:rPr lang="de-AT" dirty="0" err="1">
                <a:solidFill>
                  <a:srgbClr val="FF6600"/>
                </a:solidFill>
                <a:latin typeface="Times New Roman" charset="0"/>
              </a:rPr>
              <a:t>and</a:t>
            </a:r>
            <a:r>
              <a:rPr lang="de-AT" dirty="0">
                <a:solidFill>
                  <a:srgbClr val="FF6600"/>
                </a:solidFill>
                <a:latin typeface="Times New Roman" charset="0"/>
              </a:rPr>
              <a:t> </a:t>
            </a:r>
            <a:r>
              <a:rPr lang="de-AT" dirty="0" err="1">
                <a:solidFill>
                  <a:srgbClr val="FF6600"/>
                </a:solidFill>
                <a:latin typeface="Times New Roman" charset="0"/>
              </a:rPr>
              <a:t>historic</a:t>
            </a:r>
            <a:r>
              <a:rPr lang="de-AT" dirty="0">
                <a:solidFill>
                  <a:srgbClr val="FF6600"/>
                </a:solidFill>
                <a:latin typeface="Times New Roman" charset="0"/>
              </a:rPr>
              <a:t> </a:t>
            </a:r>
            <a:r>
              <a:rPr lang="de-AT" dirty="0" err="1" smtClean="0">
                <a:solidFill>
                  <a:srgbClr val="FF6600"/>
                </a:solidFill>
                <a:latin typeface="Times New Roman" charset="0"/>
              </a:rPr>
              <a:t>position</a:t>
            </a:r>
            <a:endParaRPr lang="de-AT" dirty="0" smtClean="0">
              <a:solidFill>
                <a:srgbClr val="FF6600"/>
              </a:solidFill>
              <a:latin typeface="Times New Roman" charset="0"/>
            </a:endParaRPr>
          </a:p>
        </p:txBody>
      </p:sp>
      <p:pic>
        <p:nvPicPr>
          <p:cNvPr id="14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3487" y="1131889"/>
            <a:ext cx="3735387" cy="520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pSp>
        <p:nvGrpSpPr>
          <p:cNvPr id="15" name="Gruppieren 2"/>
          <p:cNvGrpSpPr>
            <a:grpSpLocks/>
          </p:cNvGrpSpPr>
          <p:nvPr/>
        </p:nvGrpSpPr>
        <p:grpSpPr bwMode="auto">
          <a:xfrm>
            <a:off x="5658162" y="3038476"/>
            <a:ext cx="1680983" cy="2402451"/>
            <a:chOff x="1119187" y="3037849"/>
            <a:chExt cx="1413321" cy="2403077"/>
          </a:xfrm>
        </p:grpSpPr>
        <p:grpSp>
          <p:nvGrpSpPr>
            <p:cNvPr id="23" name="Gruppieren 21514"/>
            <p:cNvGrpSpPr>
              <a:grpSpLocks/>
            </p:cNvGrpSpPr>
            <p:nvPr/>
          </p:nvGrpSpPr>
          <p:grpSpPr bwMode="auto">
            <a:xfrm>
              <a:off x="1119187" y="3759201"/>
              <a:ext cx="587007" cy="831629"/>
              <a:chOff x="1119624" y="3759359"/>
              <a:chExt cx="586274" cy="830677"/>
            </a:xfrm>
          </p:grpSpPr>
          <p:cxnSp>
            <p:nvCxnSpPr>
              <p:cNvPr id="30" name="Gerade Verbindung mit Pfeil 29"/>
              <p:cNvCxnSpPr/>
              <p:nvPr/>
            </p:nvCxnSpPr>
            <p:spPr>
              <a:xfrm flipV="1">
                <a:off x="1468885" y="4128482"/>
                <a:ext cx="0" cy="46155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19"/>
              <p:cNvSpPr txBox="1">
                <a:spLocks noChangeArrowheads="1"/>
              </p:cNvSpPr>
              <p:nvPr/>
            </p:nvSpPr>
            <p:spPr bwMode="auto">
              <a:xfrm>
                <a:off x="1119624" y="3759359"/>
                <a:ext cx="586274" cy="369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AT" b="1" dirty="0">
                    <a:solidFill>
                      <a:prstClr val="black"/>
                    </a:solidFill>
                    <a:cs typeface="Arial" charset="0"/>
                  </a:rPr>
                  <a:t>1997</a:t>
                </a:r>
              </a:p>
            </p:txBody>
          </p:sp>
        </p:grpSp>
        <p:grpSp>
          <p:nvGrpSpPr>
            <p:cNvPr id="24" name="Gruppieren 21522"/>
            <p:cNvGrpSpPr>
              <a:grpSpLocks/>
            </p:cNvGrpSpPr>
            <p:nvPr/>
          </p:nvGrpSpPr>
          <p:grpSpPr bwMode="auto">
            <a:xfrm>
              <a:off x="1162051" y="4624175"/>
              <a:ext cx="587008" cy="816751"/>
              <a:chOff x="1161692" y="4623778"/>
              <a:chExt cx="587609" cy="817784"/>
            </a:xfrm>
          </p:grpSpPr>
          <p:cxnSp>
            <p:nvCxnSpPr>
              <p:cNvPr id="28" name="Gerade Verbindung mit Pfeil 27"/>
              <p:cNvCxnSpPr/>
              <p:nvPr/>
            </p:nvCxnSpPr>
            <p:spPr>
              <a:xfrm>
                <a:off x="1467506" y="4623778"/>
                <a:ext cx="85510" cy="443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feld 26"/>
              <p:cNvSpPr txBox="1">
                <a:spLocks noChangeArrowheads="1"/>
              </p:cNvSpPr>
              <p:nvPr/>
            </p:nvSpPr>
            <p:spPr bwMode="auto">
              <a:xfrm>
                <a:off x="1161692" y="5071666"/>
                <a:ext cx="587609" cy="369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AT" b="1">
                    <a:solidFill>
                      <a:prstClr val="black"/>
                    </a:solidFill>
                    <a:cs typeface="Arial" charset="0"/>
                  </a:rPr>
                  <a:t>1997</a:t>
                </a:r>
              </a:p>
            </p:txBody>
          </p:sp>
        </p:grpSp>
        <p:grpSp>
          <p:nvGrpSpPr>
            <p:cNvPr id="25" name="Gruppieren 21516"/>
            <p:cNvGrpSpPr>
              <a:grpSpLocks/>
            </p:cNvGrpSpPr>
            <p:nvPr/>
          </p:nvGrpSpPr>
          <p:grpSpPr bwMode="auto">
            <a:xfrm>
              <a:off x="1412827" y="3037849"/>
              <a:ext cx="1119681" cy="1552980"/>
              <a:chOff x="1412851" y="3038384"/>
              <a:chExt cx="1119176" cy="1552069"/>
            </a:xfrm>
          </p:grpSpPr>
          <p:cxnSp>
            <p:nvCxnSpPr>
              <p:cNvPr id="26" name="Gerade Verbindung mit Pfeil 25"/>
              <p:cNvCxnSpPr/>
              <p:nvPr/>
            </p:nvCxnSpPr>
            <p:spPr>
              <a:xfrm flipV="1">
                <a:off x="1412851" y="3408151"/>
                <a:ext cx="729764" cy="118230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feld 28"/>
              <p:cNvSpPr txBox="1">
                <a:spLocks noChangeArrowheads="1"/>
              </p:cNvSpPr>
              <p:nvPr/>
            </p:nvSpPr>
            <p:spPr bwMode="auto">
              <a:xfrm>
                <a:off x="1945284" y="3038384"/>
                <a:ext cx="586743" cy="369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AT" b="1">
                    <a:solidFill>
                      <a:prstClr val="black"/>
                    </a:solidFill>
                    <a:cs typeface="Arial" charset="0"/>
                  </a:rPr>
                  <a:t>1997</a:t>
                </a:r>
              </a:p>
            </p:txBody>
          </p:sp>
        </p:grpSp>
      </p:grpSp>
      <p:grpSp>
        <p:nvGrpSpPr>
          <p:cNvPr id="32" name="Gruppieren 21518"/>
          <p:cNvGrpSpPr>
            <a:grpSpLocks/>
          </p:cNvGrpSpPr>
          <p:nvPr/>
        </p:nvGrpSpPr>
        <p:grpSpPr bwMode="auto">
          <a:xfrm>
            <a:off x="6007412" y="4013200"/>
            <a:ext cx="1434354" cy="577850"/>
            <a:chOff x="1468437" y="4013279"/>
            <a:chExt cx="1434950" cy="576978"/>
          </a:xfrm>
        </p:grpSpPr>
        <p:cxnSp>
          <p:nvCxnSpPr>
            <p:cNvPr id="33" name="Gerade Verbindung mit Pfeil 32"/>
            <p:cNvCxnSpPr/>
            <p:nvPr/>
          </p:nvCxnSpPr>
          <p:spPr>
            <a:xfrm flipV="1">
              <a:off x="1468437" y="4276406"/>
              <a:ext cx="751200" cy="3138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1"/>
            <p:cNvSpPr txBox="1">
              <a:spLocks noChangeArrowheads="1"/>
            </p:cNvSpPr>
            <p:nvPr/>
          </p:nvSpPr>
          <p:spPr bwMode="auto">
            <a:xfrm>
              <a:off x="2204919" y="4013279"/>
              <a:ext cx="698468" cy="36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b="1">
                  <a:solidFill>
                    <a:prstClr val="black"/>
                  </a:solidFill>
                  <a:cs typeface="Arial" charset="0"/>
                </a:rPr>
                <a:t>1998</a:t>
              </a:r>
            </a:p>
          </p:txBody>
        </p:sp>
      </p:grpSp>
      <p:grpSp>
        <p:nvGrpSpPr>
          <p:cNvPr id="35" name="Gruppieren 21519"/>
          <p:cNvGrpSpPr>
            <a:grpSpLocks/>
          </p:cNvGrpSpPr>
          <p:nvPr/>
        </p:nvGrpSpPr>
        <p:grpSpPr bwMode="auto">
          <a:xfrm>
            <a:off x="6048687" y="4591055"/>
            <a:ext cx="2373805" cy="619881"/>
            <a:chOff x="1510505" y="4590257"/>
            <a:chExt cx="2373609" cy="621152"/>
          </a:xfrm>
        </p:grpSpPr>
        <p:cxnSp>
          <p:nvCxnSpPr>
            <p:cNvPr id="36" name="Gerade Verbindung mit Pfeil 35"/>
            <p:cNvCxnSpPr/>
            <p:nvPr/>
          </p:nvCxnSpPr>
          <p:spPr>
            <a:xfrm>
              <a:off x="1510505" y="4590257"/>
              <a:ext cx="1676262" cy="4040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5"/>
            <p:cNvSpPr txBox="1">
              <a:spLocks noChangeArrowheads="1"/>
            </p:cNvSpPr>
            <p:nvPr/>
          </p:nvSpPr>
          <p:spPr bwMode="auto">
            <a:xfrm>
              <a:off x="3185994" y="4841320"/>
              <a:ext cx="698120" cy="37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b="1">
                  <a:solidFill>
                    <a:prstClr val="black"/>
                  </a:solidFill>
                  <a:cs typeface="Arial" charset="0"/>
                </a:rPr>
                <a:t>2001</a:t>
              </a:r>
            </a:p>
          </p:txBody>
        </p:sp>
      </p:grpSp>
      <p:grpSp>
        <p:nvGrpSpPr>
          <p:cNvPr id="38" name="Gruppieren 4"/>
          <p:cNvGrpSpPr>
            <a:grpSpLocks/>
          </p:cNvGrpSpPr>
          <p:nvPr/>
        </p:nvGrpSpPr>
        <p:grpSpPr bwMode="auto">
          <a:xfrm>
            <a:off x="6007413" y="4471989"/>
            <a:ext cx="1565803" cy="952738"/>
            <a:chOff x="1468438" y="4471986"/>
            <a:chExt cx="1565751" cy="952740"/>
          </a:xfrm>
        </p:grpSpPr>
        <p:grpSp>
          <p:nvGrpSpPr>
            <p:cNvPr id="39" name="Gruppieren 21513"/>
            <p:cNvGrpSpPr>
              <a:grpSpLocks/>
            </p:cNvGrpSpPr>
            <p:nvPr/>
          </p:nvGrpSpPr>
          <p:grpSpPr bwMode="auto">
            <a:xfrm>
              <a:off x="1468438" y="4471986"/>
              <a:ext cx="1565751" cy="369333"/>
              <a:chOff x="1468438" y="4471988"/>
              <a:chExt cx="1565632" cy="368779"/>
            </a:xfrm>
          </p:grpSpPr>
          <p:cxnSp>
            <p:nvCxnSpPr>
              <p:cNvPr id="43" name="Gerade Verbindung mit Pfeil 42"/>
              <p:cNvCxnSpPr/>
              <p:nvPr/>
            </p:nvCxnSpPr>
            <p:spPr>
              <a:xfrm>
                <a:off x="1468438" y="4590872"/>
                <a:ext cx="944459" cy="665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feld 3"/>
              <p:cNvSpPr txBox="1">
                <a:spLocks noChangeArrowheads="1"/>
              </p:cNvSpPr>
              <p:nvPr/>
            </p:nvSpPr>
            <p:spPr bwMode="auto">
              <a:xfrm>
                <a:off x="2335968" y="4471988"/>
                <a:ext cx="698102" cy="368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AT" b="1">
                    <a:solidFill>
                      <a:prstClr val="black"/>
                    </a:solidFill>
                    <a:cs typeface="Arial" charset="0"/>
                  </a:rPr>
                  <a:t>2002</a:t>
                </a:r>
              </a:p>
            </p:txBody>
          </p:sp>
        </p:grpSp>
        <p:grpSp>
          <p:nvGrpSpPr>
            <p:cNvPr id="40" name="Gruppieren 21521"/>
            <p:cNvGrpSpPr>
              <a:grpSpLocks/>
            </p:cNvGrpSpPr>
            <p:nvPr/>
          </p:nvGrpSpPr>
          <p:grpSpPr bwMode="auto">
            <a:xfrm>
              <a:off x="1468438" y="4591049"/>
              <a:ext cx="944061" cy="833677"/>
              <a:chOff x="1468437" y="4590255"/>
              <a:chExt cx="944818" cy="834211"/>
            </a:xfrm>
          </p:grpSpPr>
          <p:cxnSp>
            <p:nvCxnSpPr>
              <p:cNvPr id="41" name="Gerade Verbindung mit Pfeil 40"/>
              <p:cNvCxnSpPr/>
              <p:nvPr/>
            </p:nvCxnSpPr>
            <p:spPr>
              <a:xfrm>
                <a:off x="1468437" y="4590255"/>
                <a:ext cx="471849" cy="48132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feld 39"/>
              <p:cNvSpPr txBox="1">
                <a:spLocks noChangeArrowheads="1"/>
              </p:cNvSpPr>
              <p:nvPr/>
            </p:nvSpPr>
            <p:spPr bwMode="auto">
              <a:xfrm>
                <a:off x="1714541" y="5054897"/>
                <a:ext cx="698714" cy="369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3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AT" b="1">
                    <a:solidFill>
                      <a:prstClr val="black"/>
                    </a:solidFill>
                    <a:cs typeface="Arial" charset="0"/>
                  </a:rPr>
                  <a:t>2002</a:t>
                </a:r>
              </a:p>
            </p:txBody>
          </p:sp>
        </p:grpSp>
      </p:grpSp>
      <p:grpSp>
        <p:nvGrpSpPr>
          <p:cNvPr id="45" name="Gruppieren 21520"/>
          <p:cNvGrpSpPr>
            <a:grpSpLocks/>
          </p:cNvGrpSpPr>
          <p:nvPr/>
        </p:nvGrpSpPr>
        <p:grpSpPr bwMode="auto">
          <a:xfrm>
            <a:off x="6007413" y="4591050"/>
            <a:ext cx="2415310" cy="1389126"/>
            <a:chOff x="1468437" y="4590257"/>
            <a:chExt cx="2415909" cy="1389363"/>
          </a:xfrm>
        </p:grpSpPr>
        <p:cxnSp>
          <p:nvCxnSpPr>
            <p:cNvPr id="46" name="Gerade Verbindung mit Pfeil 45"/>
            <p:cNvCxnSpPr/>
            <p:nvPr/>
          </p:nvCxnSpPr>
          <p:spPr>
            <a:xfrm>
              <a:off x="1468437" y="4590257"/>
              <a:ext cx="1888004" cy="10193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3"/>
            <p:cNvSpPr txBox="1">
              <a:spLocks noChangeArrowheads="1"/>
            </p:cNvSpPr>
            <p:nvPr/>
          </p:nvSpPr>
          <p:spPr bwMode="auto">
            <a:xfrm>
              <a:off x="3185995" y="5610225"/>
              <a:ext cx="698351" cy="369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b="1">
                  <a:solidFill>
                    <a:prstClr val="black"/>
                  </a:solidFill>
                  <a:cs typeface="Arial" charset="0"/>
                </a:rPr>
                <a:t>2003</a:t>
              </a:r>
            </a:p>
          </p:txBody>
        </p:sp>
      </p:grpSp>
      <p:grpSp>
        <p:nvGrpSpPr>
          <p:cNvPr id="48" name="Gruppieren 21515"/>
          <p:cNvGrpSpPr>
            <a:grpSpLocks/>
          </p:cNvGrpSpPr>
          <p:nvPr/>
        </p:nvGrpSpPr>
        <p:grpSpPr bwMode="auto">
          <a:xfrm>
            <a:off x="6007413" y="1381126"/>
            <a:ext cx="1565774" cy="3209925"/>
            <a:chOff x="1468437" y="1381126"/>
            <a:chExt cx="1565655" cy="3209132"/>
          </a:xfrm>
        </p:grpSpPr>
        <p:cxnSp>
          <p:nvCxnSpPr>
            <p:cNvPr id="49" name="Gerade Verbindung mit Pfeil 48"/>
            <p:cNvCxnSpPr/>
            <p:nvPr/>
          </p:nvCxnSpPr>
          <p:spPr>
            <a:xfrm flipV="1">
              <a:off x="1468437" y="1746161"/>
              <a:ext cx="1215933" cy="28440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51"/>
            <p:cNvSpPr txBox="1">
              <a:spLocks noChangeArrowheads="1"/>
            </p:cNvSpPr>
            <p:nvPr/>
          </p:nvSpPr>
          <p:spPr bwMode="auto">
            <a:xfrm>
              <a:off x="2335967" y="1381126"/>
              <a:ext cx="698125" cy="369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AT" b="1">
                  <a:solidFill>
                    <a:prstClr val="black"/>
                  </a:solidFill>
                  <a:cs typeface="Arial" charset="0"/>
                </a:rPr>
                <a:t>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78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90441" y="1098374"/>
            <a:ext cx="3936736" cy="360098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Vienna: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Walter Klepetko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Jaksch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Gabriella Muraközy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Christopher Lambers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Clemens Aigner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Bernhard Moser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Shahrokh Taghavi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 Matilla Sigüenza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Beate Smeritschnig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 Ali Reza Hoda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Klikovits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Stefan Schwarz</a:t>
            </a:r>
          </a:p>
          <a:p>
            <a:pPr algn="ctr" defTabSz="914353"/>
            <a:endParaRPr lang="hu-H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53"/>
            <a:r>
              <a:rPr lang="de-DE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many others....</a:t>
            </a:r>
            <a:endParaRPr lang="hu-H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2"/>
          <p:cNvSpPr txBox="1"/>
          <p:nvPr/>
        </p:nvSpPr>
        <p:spPr>
          <a:xfrm>
            <a:off x="4313782" y="1056541"/>
            <a:ext cx="3936736" cy="397031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hu-H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Budapest: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Ferenc Rényi-Vámos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Balázs Gieszer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Radeczky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Jenő Elek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Ildikó Madurka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Nóra Schönauer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Krisztina </a:t>
            </a:r>
            <a:r>
              <a:rPr lang="hu-H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Czebe</a:t>
            </a:r>
          </a:p>
          <a:p>
            <a:pPr algn="ctr" defTabSz="914353"/>
            <a:r>
              <a:rPr lang="hu-H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György </a:t>
            </a:r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Losoncz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Veronika Müller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Zoltán Süttő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Anikó Bohács</a:t>
            </a: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Zsuzsanna Kováts</a:t>
            </a:r>
          </a:p>
          <a:p>
            <a:pPr algn="ctr" defTabSz="914353"/>
            <a:endParaRPr lang="hu-H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53"/>
            <a:r>
              <a:rPr lang="hu-H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many others too...</a:t>
            </a:r>
          </a:p>
          <a:p>
            <a:pPr defTabSz="914353"/>
            <a:endParaRPr lang="hu-H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3"/>
            <a:endParaRPr lang="hu-H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27177" y="4536702"/>
            <a:ext cx="4332638" cy="232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 3" descr="DSC066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3"/>
          <a:stretch/>
        </p:blipFill>
        <p:spPr>
          <a:xfrm>
            <a:off x="178260" y="4611341"/>
            <a:ext cx="4348917" cy="224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916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S55076_KA-20161111-IMG_2164-sc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81" y="1197436"/>
            <a:ext cx="3314095" cy="4971143"/>
          </a:xfrm>
          <a:prstGeom prst="rect">
            <a:avLst/>
          </a:prstGeom>
        </p:spPr>
      </p:pic>
      <p:pic>
        <p:nvPicPr>
          <p:cNvPr id="3" name="Bild 2" descr="RS55092_KA-20161111-IMG_2094-sc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9" y="3055193"/>
            <a:ext cx="4677228" cy="31165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9145" y="1195941"/>
            <a:ext cx="4513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Prof. Dr. Walter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Klepetko</a:t>
            </a:r>
            <a:endParaRPr lang="de-DE" sz="2000" dirty="0" smtClean="0">
              <a:solidFill>
                <a:prstClr val="black"/>
              </a:solidFill>
              <a:latin typeface="Calibri"/>
            </a:endParaRPr>
          </a:p>
          <a:p>
            <a:pPr algn="ctr" defTabSz="914353"/>
            <a:endParaRPr lang="de-DE" sz="2000" dirty="0">
              <a:solidFill>
                <a:prstClr val="black"/>
              </a:solidFill>
              <a:latin typeface="Calibri"/>
            </a:endParaRPr>
          </a:p>
          <a:p>
            <a:pPr algn="ctr" defTabSz="914353"/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Semmelweis 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University 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Budapest</a:t>
            </a:r>
          </a:p>
          <a:p>
            <a:pPr algn="ctr" defTabSz="914353"/>
            <a:r>
              <a:rPr lang="de-DE" sz="2000" dirty="0" err="1" smtClean="0">
                <a:solidFill>
                  <a:prstClr val="black"/>
                </a:solidFill>
                <a:latin typeface="Calibri"/>
              </a:rPr>
              <a:t>Doctor</a:t>
            </a:r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 Honoris Causa</a:t>
            </a:r>
          </a:p>
          <a:p>
            <a:pPr algn="ctr" defTabSz="914353"/>
            <a:r>
              <a:rPr lang="de-DE" sz="2000" dirty="0" smtClean="0">
                <a:solidFill>
                  <a:prstClr val="black"/>
                </a:solidFill>
                <a:latin typeface="Calibri"/>
              </a:rPr>
              <a:t>11th November 2016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8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feld 5"/>
          <p:cNvSpPr txBox="1">
            <a:spLocks noChangeArrowheads="1"/>
          </p:cNvSpPr>
          <p:nvPr/>
        </p:nvSpPr>
        <p:spPr bwMode="auto">
          <a:xfrm>
            <a:off x="312738" y="258764"/>
            <a:ext cx="834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de-AT" sz="4000" dirty="0">
                <a:solidFill>
                  <a:srgbClr val="FF6600"/>
                </a:solidFill>
                <a:latin typeface="Times New Roman" charset="0"/>
              </a:rPr>
              <a:t> Goal </a:t>
            </a:r>
            <a:r>
              <a:rPr lang="de-AT" sz="4000" dirty="0" err="1">
                <a:solidFill>
                  <a:srgbClr val="FF6600"/>
                </a:solidFill>
                <a:latin typeface="Times New Roman" charset="0"/>
              </a:rPr>
              <a:t>of</a:t>
            </a:r>
            <a:r>
              <a:rPr lang="de-AT" sz="4000" dirty="0">
                <a:solidFill>
                  <a:srgbClr val="FF6600"/>
                </a:solidFill>
                <a:latin typeface="Times New Roman" charset="0"/>
              </a:rPr>
              <a:t> </a:t>
            </a:r>
            <a:r>
              <a:rPr lang="de-AT" sz="4000" dirty="0" err="1">
                <a:solidFill>
                  <a:srgbClr val="FF6600"/>
                </a:solidFill>
                <a:latin typeface="Times New Roman" charset="0"/>
              </a:rPr>
              <a:t>cooperations</a:t>
            </a:r>
            <a:r>
              <a:rPr lang="de-AT" sz="4000" dirty="0">
                <a:solidFill>
                  <a:srgbClr val="FF6600"/>
                </a:solidFill>
                <a:latin typeface="Times New Roman" charset="0"/>
              </a:rPr>
              <a:t> / </a:t>
            </a:r>
            <a:r>
              <a:rPr lang="de-AT" sz="4000" dirty="0" err="1">
                <a:solidFill>
                  <a:srgbClr val="FF6600"/>
                </a:solidFill>
                <a:latin typeface="Times New Roman" charset="0"/>
              </a:rPr>
              <a:t>twinnings</a:t>
            </a:r>
            <a:endParaRPr lang="de-AT" sz="4000" dirty="0">
              <a:solidFill>
                <a:srgbClr val="FF6600"/>
              </a:solidFill>
              <a:latin typeface="Times New Roman" charset="0"/>
            </a:endParaRPr>
          </a:p>
        </p:txBody>
      </p:sp>
      <p:sp>
        <p:nvSpPr>
          <p:cNvPr id="41997" name="Textfeld 13"/>
          <p:cNvSpPr txBox="1">
            <a:spLocks noChangeArrowheads="1"/>
          </p:cNvSpPr>
          <p:nvPr/>
        </p:nvSpPr>
        <p:spPr bwMode="auto">
          <a:xfrm>
            <a:off x="297362" y="1357533"/>
            <a:ext cx="8564398" cy="458586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FF6600"/>
              </a:solidFill>
              <a:latin typeface="Times New Roman" pitchFamily="18" charset="0"/>
            </a:endParaRPr>
          </a:p>
          <a:p>
            <a:pPr marL="901654" lvl="1" indent="-444477" defTabSz="914353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Make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LuTX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available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to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patients</a:t>
            </a:r>
            <a:endParaRPr lang="de-DE" sz="2800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pitchFamily="-1" charset="-128"/>
            </a:endParaRPr>
          </a:p>
          <a:p>
            <a:pPr marL="901654" lvl="1" indent="-444477" defTabSz="914353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de-DE" sz="2800" dirty="0" smtClean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pitchFamily="-1" charset="-128"/>
            </a:endParaRPr>
          </a:p>
          <a:p>
            <a:pPr marL="901654" lvl="1" indent="-444477" defTabSz="914353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de-DE" sz="28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Make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unused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organs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available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for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TX</a:t>
            </a:r>
          </a:p>
          <a:p>
            <a:pPr marL="901654" lvl="1" indent="-444477" defTabSz="914353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de-DE" sz="2800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pitchFamily="-1" charset="-128"/>
            </a:endParaRPr>
          </a:p>
          <a:p>
            <a:pPr marL="457177" lvl="1" indent="0" defTabSz="9143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3.  </a:t>
            </a:r>
            <a:r>
              <a:rPr lang="de-DE" sz="2800" dirty="0" err="1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Systematic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training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of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local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physicians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(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modules</a:t>
            </a: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)</a:t>
            </a:r>
          </a:p>
          <a:p>
            <a:pPr marL="914353" lvl="2" defTabSz="914353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Evaluation</a:t>
            </a:r>
          </a:p>
          <a:p>
            <a:pPr marL="914353" lvl="2" defTabSz="914353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Follow-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up</a:t>
            </a:r>
            <a:endParaRPr lang="de-DE" sz="2800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pitchFamily="-1" charset="-128"/>
            </a:endParaRPr>
          </a:p>
          <a:p>
            <a:pPr marL="914353" lvl="2" defTabSz="914353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</a:t>
            </a:r>
            <a:r>
              <a:rPr lang="de-DE" sz="2800" dirty="0" err="1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Procurement</a:t>
            </a:r>
            <a:endParaRPr lang="de-DE" sz="2800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pitchFamily="-1" charset="-128"/>
            </a:endParaRPr>
          </a:p>
          <a:p>
            <a:pPr marL="914353" lvl="2" defTabSz="914353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de-DE" sz="28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ＭＳ Ｐゴシック" pitchFamily="-1" charset="-128"/>
              </a:rPr>
              <a:t> Transplantation</a:t>
            </a:r>
          </a:p>
          <a:p>
            <a:pPr marL="1371530" lvl="8" indent="-36003220" defTabSz="914353" eaLnBrk="1" hangingPunct="1">
              <a:defRPr/>
            </a:pPr>
            <a:endParaRPr lang="de-DE" sz="2800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3147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 bwMode="auto">
          <a:xfrm>
            <a:off x="179512" y="274640"/>
            <a:ext cx="8712968" cy="814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3200" b="1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The </a:t>
            </a:r>
            <a:r>
              <a:rPr lang="de-DE" sz="3200" b="1" dirty="0" err="1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start</a:t>
            </a:r>
            <a:r>
              <a:rPr lang="de-DE" sz="3200" b="1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de-DE" sz="3200" b="1" dirty="0" err="1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of</a:t>
            </a:r>
            <a:r>
              <a:rPr lang="de-DE" sz="3200" b="1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 regional </a:t>
            </a:r>
            <a:r>
              <a:rPr lang="de-DE" sz="3200" b="1" dirty="0" err="1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cooperations</a:t>
            </a:r>
            <a:r>
              <a:rPr lang="de-DE" sz="3200" b="1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: Czech </a:t>
            </a:r>
            <a:r>
              <a:rPr lang="de-DE" sz="3200" b="1" dirty="0" err="1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Republic</a:t>
            </a:r>
            <a:r>
              <a:rPr lang="de-DE" sz="3200" b="1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 bwMode="auto">
          <a:xfrm>
            <a:off x="431800" y="1586748"/>
            <a:ext cx="8242300" cy="1804894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dirty="0">
                <a:solidFill>
                  <a:schemeClr val="tx2"/>
                </a:solidFill>
                <a:ea typeface="ＭＳ Ｐゴシック" pitchFamily="34" charset="-128"/>
              </a:rPr>
              <a:t>1994: </a:t>
            </a:r>
            <a:r>
              <a:rPr lang="de-DE" sz="2400" dirty="0">
                <a:ea typeface="ＭＳ Ｐゴシック" pitchFamily="34" charset="-128"/>
              </a:rPr>
              <a:t>Prof. Pavel </a:t>
            </a:r>
            <a:r>
              <a:rPr lang="de-DE" sz="2400" dirty="0" err="1">
                <a:ea typeface="ＭＳ Ｐゴシック" pitchFamily="34" charset="-128"/>
              </a:rPr>
              <a:t>Pafko</a:t>
            </a:r>
            <a:r>
              <a:rPr lang="de-DE" sz="2400" dirty="0">
                <a:ea typeface="ＭＳ Ｐゴシック" pitchFamily="34" charset="-128"/>
              </a:rPr>
              <a:t> </a:t>
            </a:r>
            <a:r>
              <a:rPr lang="de-DE" sz="2400" dirty="0" err="1">
                <a:ea typeface="ＭＳ Ｐゴシック" pitchFamily="34" charset="-128"/>
              </a:rPr>
              <a:t>visiting</a:t>
            </a:r>
            <a:r>
              <a:rPr lang="de-DE" sz="2400" dirty="0">
                <a:ea typeface="ＭＳ Ｐゴシック" pitchFamily="34" charset="-128"/>
              </a:rPr>
              <a:t> Vienna 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1994 - </a:t>
            </a:r>
            <a:r>
              <a:rPr lang="de-DE" sz="2400" dirty="0">
                <a:solidFill>
                  <a:schemeClr val="tx2"/>
                </a:solidFill>
                <a:ea typeface="ＭＳ Ｐゴシック" pitchFamily="34" charset="-128"/>
              </a:rPr>
              <a:t>1997: </a:t>
            </a:r>
            <a:r>
              <a:rPr lang="de-DE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Twinning</a:t>
            </a: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period</a:t>
            </a:r>
            <a:endParaRPr lang="de-DE" sz="2400" dirty="0" smtClean="0">
              <a:solidFill>
                <a:schemeClr val="tx2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1997 </a:t>
            </a:r>
            <a:r>
              <a:rPr lang="de-DE" sz="2400" dirty="0">
                <a:solidFill>
                  <a:schemeClr val="tx2"/>
                </a:solidFill>
                <a:ea typeface="ＭＳ Ｐゴシック" pitchFamily="34" charset="-128"/>
              </a:rPr>
              <a:t>- </a:t>
            </a:r>
            <a:r>
              <a:rPr lang="de-DE" sz="2400" dirty="0" err="1">
                <a:solidFill>
                  <a:schemeClr val="tx2"/>
                </a:solidFill>
                <a:ea typeface="ＭＳ Ｐゴシック" pitchFamily="34" charset="-128"/>
              </a:rPr>
              <a:t>today</a:t>
            </a:r>
            <a:r>
              <a:rPr lang="de-DE" sz="2400" dirty="0">
                <a:solidFill>
                  <a:schemeClr val="tx2"/>
                </a:solidFill>
                <a:ea typeface="ＭＳ Ｐゴシック" pitchFamily="34" charset="-128"/>
              </a:rPr>
              <a:t>: </a:t>
            </a:r>
            <a:r>
              <a:rPr lang="de-DE" sz="2400" dirty="0" smtClean="0">
                <a:ea typeface="ＭＳ Ｐゴシック" pitchFamily="34" charset="-128"/>
              </a:rPr>
              <a:t>Independent Czech </a:t>
            </a:r>
            <a:r>
              <a:rPr lang="de-DE" sz="2400" dirty="0" err="1">
                <a:ea typeface="ＭＳ Ｐゴシック" pitchFamily="34" charset="-128"/>
              </a:rPr>
              <a:t>LuTx</a:t>
            </a:r>
            <a:r>
              <a:rPr lang="de-DE" sz="2400" dirty="0">
                <a:ea typeface="ＭＳ Ｐゴシック" pitchFamily="34" charset="-128"/>
              </a:rPr>
              <a:t> </a:t>
            </a:r>
            <a:r>
              <a:rPr lang="de-DE" sz="2400" dirty="0" err="1" smtClean="0">
                <a:ea typeface="ＭＳ Ｐゴシック" pitchFamily="34" charset="-128"/>
              </a:rPr>
              <a:t>program</a:t>
            </a:r>
            <a:endParaRPr lang="de-DE" sz="2400" dirty="0">
              <a:ea typeface="ＭＳ Ｐゴシック" pitchFamily="34" charset="-12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190" y="4253814"/>
            <a:ext cx="2743575" cy="1867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678533"/>
              </p:ext>
            </p:extLst>
          </p:nvPr>
        </p:nvGraphicFramePr>
        <p:xfrm>
          <a:off x="3017005" y="4155317"/>
          <a:ext cx="3108880" cy="2105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rbeitsblatt" r:id="rId4" imgW="5765800" imgH="3987800" progId="Excel.Sheet.8">
                  <p:embed/>
                </p:oleObj>
              </mc:Choice>
              <mc:Fallback>
                <p:oleObj name="Arbeitsblatt" r:id="rId4" imgW="5765800" imgH="3987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005" y="4155317"/>
                        <a:ext cx="3108880" cy="2105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ntent Placeholder 5"/>
          <p:cNvPicPr>
            <a:picLocks noChangeAspect="1"/>
          </p:cNvPicPr>
          <p:nvPr/>
        </p:nvPicPr>
        <p:blipFill>
          <a:blip r:embed="rId6"/>
          <a:srcRect l="-10610" r="-10610"/>
          <a:stretch>
            <a:fillRect/>
          </a:stretch>
        </p:blipFill>
        <p:spPr>
          <a:xfrm>
            <a:off x="5837604" y="4273176"/>
            <a:ext cx="3472890" cy="19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0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 bwMode="auto">
          <a:xfrm>
            <a:off x="179512" y="274640"/>
            <a:ext cx="8712968" cy="814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200" b="1" dirty="0" smtClean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Estonia </a:t>
            </a:r>
            <a:endParaRPr lang="de-DE" sz="3200" b="1" dirty="0">
              <a:solidFill>
                <a:schemeClr val="tx2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 bwMode="auto">
          <a:xfrm>
            <a:off x="431800" y="1586750"/>
            <a:ext cx="8242300" cy="2073835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2008: </a:t>
            </a:r>
            <a:r>
              <a:rPr lang="de-DE" sz="2400" dirty="0">
                <a:ea typeface="ＭＳ Ｐゴシック" pitchFamily="34" charset="-128"/>
              </a:rPr>
              <a:t>Prof. Pavel </a:t>
            </a:r>
            <a:r>
              <a:rPr lang="de-DE" sz="2400" dirty="0" err="1" smtClean="0">
                <a:ea typeface="ＭＳ Ｐゴシック" pitchFamily="34" charset="-128"/>
              </a:rPr>
              <a:t>Tanel</a:t>
            </a:r>
            <a:r>
              <a:rPr lang="de-DE" sz="2400" dirty="0" smtClean="0">
                <a:ea typeface="ＭＳ Ｐゴシック" pitchFamily="34" charset="-128"/>
              </a:rPr>
              <a:t> </a:t>
            </a:r>
            <a:r>
              <a:rPr lang="de-DE" sz="2400" dirty="0" err="1" smtClean="0">
                <a:ea typeface="ＭＳ Ｐゴシック" pitchFamily="34" charset="-128"/>
              </a:rPr>
              <a:t>Laisaar</a:t>
            </a:r>
            <a:r>
              <a:rPr lang="de-DE" sz="2400" dirty="0" smtClean="0">
                <a:ea typeface="ＭＳ Ｐゴシック" pitchFamily="34" charset="-128"/>
              </a:rPr>
              <a:t> </a:t>
            </a:r>
            <a:r>
              <a:rPr lang="de-DE" sz="2400" dirty="0" err="1" smtClean="0">
                <a:ea typeface="ＭＳ Ｐゴシック" pitchFamily="34" charset="-128"/>
              </a:rPr>
              <a:t>visiting</a:t>
            </a:r>
            <a:r>
              <a:rPr lang="de-DE" sz="2400" dirty="0" smtClean="0">
                <a:ea typeface="ＭＳ Ｐゴシック" pitchFamily="34" charset="-128"/>
              </a:rPr>
              <a:t> </a:t>
            </a:r>
            <a:r>
              <a:rPr lang="de-DE" sz="2400" dirty="0">
                <a:ea typeface="ＭＳ Ｐゴシック" pitchFamily="34" charset="-128"/>
              </a:rPr>
              <a:t>Vienna 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2008-2011: </a:t>
            </a:r>
            <a:r>
              <a:rPr lang="de-DE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Twinning</a:t>
            </a: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  <a:ea typeface="ＭＳ Ｐゴシック" pitchFamily="34" charset="-128"/>
              </a:rPr>
              <a:t>period</a:t>
            </a:r>
            <a:endParaRPr lang="de-DE" sz="2400" dirty="0" smtClean="0">
              <a:solidFill>
                <a:schemeClr val="tx2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  <a:ea typeface="ＭＳ Ｐゴシック" pitchFamily="34" charset="-128"/>
              </a:rPr>
              <a:t>2012 </a:t>
            </a:r>
            <a:r>
              <a:rPr lang="de-DE" sz="2400" dirty="0">
                <a:solidFill>
                  <a:schemeClr val="tx2"/>
                </a:solidFill>
                <a:ea typeface="ＭＳ Ｐゴシック" pitchFamily="34" charset="-128"/>
              </a:rPr>
              <a:t>- </a:t>
            </a:r>
            <a:r>
              <a:rPr lang="de-DE" sz="2400" dirty="0" err="1">
                <a:solidFill>
                  <a:schemeClr val="tx2"/>
                </a:solidFill>
                <a:ea typeface="ＭＳ Ｐゴシック" pitchFamily="34" charset="-128"/>
              </a:rPr>
              <a:t>today</a:t>
            </a:r>
            <a:r>
              <a:rPr lang="de-DE" sz="2400" dirty="0">
                <a:solidFill>
                  <a:schemeClr val="tx2"/>
                </a:solidFill>
                <a:ea typeface="ＭＳ Ｐゴシック" pitchFamily="34" charset="-128"/>
              </a:rPr>
              <a:t>: </a:t>
            </a:r>
            <a:r>
              <a:rPr lang="de-DE" sz="2400" dirty="0" smtClean="0">
                <a:ea typeface="ＭＳ Ｐゴシック" pitchFamily="34" charset="-128"/>
              </a:rPr>
              <a:t>Independent </a:t>
            </a:r>
            <a:r>
              <a:rPr lang="de-DE" sz="2400" dirty="0" err="1" smtClean="0">
                <a:ea typeface="ＭＳ Ｐゴシック" pitchFamily="34" charset="-128"/>
              </a:rPr>
              <a:t>Estonian</a:t>
            </a:r>
            <a:r>
              <a:rPr lang="de-DE" sz="2400" dirty="0" smtClean="0">
                <a:ea typeface="ＭＳ Ｐゴシック" pitchFamily="34" charset="-128"/>
              </a:rPr>
              <a:t> </a:t>
            </a:r>
            <a:r>
              <a:rPr lang="de-DE" sz="2400" dirty="0" err="1">
                <a:ea typeface="ＭＳ Ｐゴシック" pitchFamily="34" charset="-128"/>
              </a:rPr>
              <a:t>LuTx</a:t>
            </a:r>
            <a:r>
              <a:rPr lang="de-DE" sz="2400" dirty="0">
                <a:ea typeface="ＭＳ Ｐゴシック" pitchFamily="34" charset="-128"/>
              </a:rPr>
              <a:t> </a:t>
            </a:r>
            <a:r>
              <a:rPr lang="de-DE" sz="2400" dirty="0" err="1" smtClean="0">
                <a:ea typeface="ＭＳ Ｐゴシック" pitchFamily="34" charset="-128"/>
              </a:rPr>
              <a:t>program</a:t>
            </a:r>
            <a:endParaRPr lang="de-DE" sz="2400" dirty="0"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69168" y="6453336"/>
            <a:ext cx="14285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de-AT" sz="1100" dirty="0">
                <a:solidFill>
                  <a:prstClr val="white">
                    <a:lumMod val="85000"/>
                  </a:prstClr>
                </a:solidFill>
                <a:latin typeface="Calibri" charset="0"/>
                <a:ea typeface="ＭＳ Ｐゴシック" charset="0"/>
                <a:cs typeface="Arial" charset="0"/>
              </a:rPr>
              <a:t>Walter </a:t>
            </a:r>
            <a:r>
              <a:rPr lang="de-AT" sz="1100" dirty="0" err="1">
                <a:solidFill>
                  <a:prstClr val="white">
                    <a:lumMod val="85000"/>
                  </a:prstClr>
                </a:solidFill>
                <a:latin typeface="Calibri" charset="0"/>
                <a:ea typeface="ＭＳ Ｐゴシック" charset="0"/>
                <a:cs typeface="Arial" charset="0"/>
              </a:rPr>
              <a:t>Klepetko</a:t>
            </a:r>
            <a:r>
              <a:rPr lang="de-AT" sz="1100" dirty="0">
                <a:solidFill>
                  <a:prstClr val="white">
                    <a:lumMod val="85000"/>
                  </a:prstClr>
                </a:solidFill>
                <a:latin typeface="Calibri" charset="0"/>
                <a:ea typeface="ＭＳ Ｐゴシック" charset="0"/>
                <a:cs typeface="Arial" charset="0"/>
              </a:rPr>
              <a:t> M.D.</a:t>
            </a:r>
            <a:endParaRPr lang="de-AT" sz="900" dirty="0">
              <a:solidFill>
                <a:prstClr val="white">
                  <a:lumMod val="85000"/>
                </a:prstClr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8235" y="3978629"/>
            <a:ext cx="3096822" cy="1864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.jpg" descr=" 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59" y="4009169"/>
            <a:ext cx="2497277" cy="187430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2" name="LuTx elulemu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1059" y="3862152"/>
            <a:ext cx="2941916" cy="2206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767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PPT MedUni Wien_EN_4-3">
  <a:themeElements>
    <a:clrScheme name="MedUni Wien">
      <a:dk1>
        <a:sysClr val="windowText" lastClr="000000"/>
      </a:dk1>
      <a:lt1>
        <a:sysClr val="window" lastClr="FFFFFF"/>
      </a:lt1>
      <a:dk2>
        <a:srgbClr val="757070"/>
      </a:dk2>
      <a:lt2>
        <a:srgbClr val="FDD8C9"/>
      </a:lt2>
      <a:accent1>
        <a:srgbClr val="111D4E"/>
      </a:accent1>
      <a:accent2>
        <a:srgbClr val="5FB4E5"/>
      </a:accent2>
      <a:accent3>
        <a:srgbClr val="3CBFAE"/>
      </a:accent3>
      <a:accent4>
        <a:srgbClr val="F0A794"/>
      </a:accent4>
      <a:accent5>
        <a:srgbClr val="4472C4"/>
      </a:accent5>
      <a:accent6>
        <a:srgbClr val="70AD47"/>
      </a:accent6>
      <a:hlink>
        <a:srgbClr val="111D4E"/>
      </a:hlink>
      <a:folHlink>
        <a:srgbClr val="00297A"/>
      </a:folHlink>
    </a:clrScheme>
    <a:fontScheme name="MedUni Wien">
      <a:majorFont>
        <a:latin typeface="Georgia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dUni-en-4-3.potx" id="{AF153C12-51B5-4AE6-A95A-A12B59EBC812}" vid="{BBF1C129-AFE5-40F4-A8FD-24F5F3331341}"/>
    </a:ext>
  </a:extLst>
</a:theme>
</file>

<file path=ppt/theme/theme13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">
  <a:themeElements>
    <a:clrScheme name="1_Lariss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Lariss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ariss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43F650E877F4CAD8BC709B4AD1863" ma:contentTypeVersion="0" ma:contentTypeDescription="Create a new document." ma:contentTypeScope="" ma:versionID="407461fc59827e37d89bc03738b1d9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4E5046-C124-44A6-907B-4BBF4203306D}"/>
</file>

<file path=customXml/itemProps2.xml><?xml version="1.0" encoding="utf-8"?>
<ds:datastoreItem xmlns:ds="http://schemas.openxmlformats.org/officeDocument/2006/customXml" ds:itemID="{A87761B0-E321-4525-A2FC-62E4627B943E}"/>
</file>

<file path=customXml/itemProps3.xml><?xml version="1.0" encoding="utf-8"?>
<ds:datastoreItem xmlns:ds="http://schemas.openxmlformats.org/officeDocument/2006/customXml" ds:itemID="{D77F2CEA-E0C7-4BC0-BB1E-86C2D8E8AE5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1315</Words>
  <Application>Microsoft Macintosh PowerPoint</Application>
  <PresentationFormat>Bildschirmpräsentation (4:3)</PresentationFormat>
  <Paragraphs>469</Paragraphs>
  <Slides>50</Slides>
  <Notes>17</Notes>
  <HiddenSlides>0</HiddenSlides>
  <MMClips>0</MMClips>
  <ScaleCrop>false</ScaleCrop>
  <HeadingPairs>
    <vt:vector size="6" baseType="variant">
      <vt:variant>
        <vt:lpstr>Design</vt:lpstr>
      </vt:variant>
      <vt:variant>
        <vt:i4>18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69" baseType="lpstr">
      <vt:lpstr>Office-Design</vt:lpstr>
      <vt:lpstr>13_Larissa</vt:lpstr>
      <vt:lpstr>1_Larissa</vt:lpstr>
      <vt:lpstr>3_Office-téma</vt:lpstr>
      <vt:lpstr>2_Office-téma</vt:lpstr>
      <vt:lpstr>Office-téma</vt:lpstr>
      <vt:lpstr>4_Office-téma</vt:lpstr>
      <vt:lpstr>14_Larissa</vt:lpstr>
      <vt:lpstr>Larissa</vt:lpstr>
      <vt:lpstr>3_Larissa</vt:lpstr>
      <vt:lpstr>2_Tema di Office</vt:lpstr>
      <vt:lpstr>PPT MedUni Wien_EN_4-3</vt:lpstr>
      <vt:lpstr>Alapértelmezett terv</vt:lpstr>
      <vt:lpstr>Larissa-Design</vt:lpstr>
      <vt:lpstr>6_Office-téma</vt:lpstr>
      <vt:lpstr>7_Larissa</vt:lpstr>
      <vt:lpstr>10_Tema di Office</vt:lpstr>
      <vt:lpstr>12_Larissa</vt:lpstr>
      <vt:lpstr>Microsoft Excel 97 - 2004-Arbeitsblatt</vt:lpstr>
      <vt:lpstr>PowerPoint-Präsentation</vt:lpstr>
      <vt:lpstr>Lung transplantations MUW 1989-2015  (primary LuTX: n=1597, ReTX: n=140)</vt:lpstr>
      <vt:lpstr>Survival 2013-2015 (prim TX) (n=330)</vt:lpstr>
      <vt:lpstr>PowerPoint-Präsentation</vt:lpstr>
      <vt:lpstr>PowerPoint-Präsentation</vt:lpstr>
      <vt:lpstr>PowerPoint-Präsentation</vt:lpstr>
      <vt:lpstr>PowerPoint-Präsentation</vt:lpstr>
      <vt:lpstr>The start of regional cooperations: Czech Republic </vt:lpstr>
      <vt:lpstr>Estonia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Non-ET Twinnings/Cooperations  Organ balances 2016</vt:lpstr>
      <vt:lpstr>PowerPoint-Präsentation</vt:lpstr>
      <vt:lpstr>Hungary  (n=152)</vt:lpstr>
      <vt:lpstr>Austria (n=949)</vt:lpstr>
      <vt:lpstr>PowerPoint-Präsentation</vt:lpstr>
      <vt:lpstr>PowerPoint-Präsentation</vt:lpstr>
      <vt:lpstr>LuTX case and patient number 2008-2015  Department of Pulmonology Semmelweis University</vt:lpstr>
      <vt:lpstr>Bronchoscopic procedures in 2015  Department of Pulmonology Semmelweis University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GB</dc:title>
  <dc:creator>György Lang Dr.</dc:creator>
  <cp:lastModifiedBy>György Lang Dr.</cp:lastModifiedBy>
  <cp:revision>21</cp:revision>
  <dcterms:created xsi:type="dcterms:W3CDTF">2017-09-28T13:22:52Z</dcterms:created>
  <dcterms:modified xsi:type="dcterms:W3CDTF">2017-09-29T07:32:05Z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0x010100C0543F650E877F4CAD8BC709B4AD1863</vt:lpwstr>
  </property>
</Properties>
</file>